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Squada One"/>
      <p:regular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font" Target="fonts/Squada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2bb010ed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2bb010e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121a348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121a348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121a3481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121a3481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121a3481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121a3481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121a3481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121a3481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00da6c5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00da6c5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00da6c50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00da6c50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121a348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121a348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121a3481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121a3481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0.png"/><Relationship Id="rId11" Type="http://schemas.openxmlformats.org/officeDocument/2006/relationships/image" Target="../media/image26.png"/><Relationship Id="rId10" Type="http://schemas.openxmlformats.org/officeDocument/2006/relationships/image" Target="../media/image27.png"/><Relationship Id="rId12" Type="http://schemas.openxmlformats.org/officeDocument/2006/relationships/image" Target="../media/image24.png"/><Relationship Id="rId9"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321975" y="-6000"/>
            <a:ext cx="5821800" cy="51435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3570250" y="1364850"/>
            <a:ext cx="5423751" cy="2355450"/>
          </a:xfrm>
          <a:prstGeom prst="rect">
            <a:avLst/>
          </a:prstGeom>
          <a:noFill/>
          <a:ln>
            <a:noFill/>
          </a:ln>
        </p:spPr>
      </p:pic>
      <p:pic>
        <p:nvPicPr>
          <p:cNvPr id="56" name="Google Shape;56;p13"/>
          <p:cNvPicPr preferRelativeResize="0"/>
          <p:nvPr/>
        </p:nvPicPr>
        <p:blipFill>
          <a:blip r:embed="rId4">
            <a:alphaModFix/>
          </a:blip>
          <a:stretch>
            <a:fillRect/>
          </a:stretch>
        </p:blipFill>
        <p:spPr>
          <a:xfrm>
            <a:off x="0" y="0"/>
            <a:ext cx="3328464" cy="2485950"/>
          </a:xfrm>
          <a:prstGeom prst="rect">
            <a:avLst/>
          </a:prstGeom>
          <a:noFill/>
          <a:ln>
            <a:noFill/>
          </a:ln>
        </p:spPr>
      </p:pic>
      <p:pic>
        <p:nvPicPr>
          <p:cNvPr id="57" name="Google Shape;57;p13"/>
          <p:cNvPicPr preferRelativeResize="0"/>
          <p:nvPr/>
        </p:nvPicPr>
        <p:blipFill>
          <a:blip r:embed="rId5">
            <a:alphaModFix/>
          </a:blip>
          <a:stretch>
            <a:fillRect/>
          </a:stretch>
        </p:blipFill>
        <p:spPr>
          <a:xfrm>
            <a:off x="-24437" y="2485938"/>
            <a:ext cx="3321975" cy="2657574"/>
          </a:xfrm>
          <a:prstGeom prst="rect">
            <a:avLst/>
          </a:prstGeom>
          <a:noFill/>
          <a:ln>
            <a:noFill/>
          </a:ln>
        </p:spPr>
      </p:pic>
      <p:sp>
        <p:nvSpPr>
          <p:cNvPr id="58" name="Google Shape;58;p13"/>
          <p:cNvSpPr/>
          <p:nvPr/>
        </p:nvSpPr>
        <p:spPr>
          <a:xfrm>
            <a:off x="760000" y="476600"/>
            <a:ext cx="7025100" cy="4117200"/>
          </a:xfrm>
          <a:prstGeom prst="rect">
            <a:avLst/>
          </a:prstGeom>
          <a:solidFill>
            <a:srgbClr val="5F5F5F">
              <a:alpha val="86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1070349" y="799500"/>
            <a:ext cx="64044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200">
                <a:solidFill>
                  <a:schemeClr val="lt1"/>
                </a:solidFill>
                <a:latin typeface="Squada One"/>
                <a:ea typeface="Squada One"/>
                <a:cs typeface="Squada One"/>
                <a:sym typeface="Squada One"/>
              </a:rPr>
              <a:t>Generative Adversarial Networks</a:t>
            </a:r>
            <a:endParaRPr sz="6200">
              <a:solidFill>
                <a:schemeClr val="lt1"/>
              </a:solidFill>
              <a:latin typeface="Squada One"/>
              <a:ea typeface="Squada One"/>
              <a:cs typeface="Squada One"/>
              <a:sym typeface="Squada One"/>
            </a:endParaRPr>
          </a:p>
        </p:txBody>
      </p:sp>
      <p:sp>
        <p:nvSpPr>
          <p:cNvPr id="60" name="Google Shape;60;p13"/>
          <p:cNvSpPr txBox="1"/>
          <p:nvPr>
            <p:ph idx="1" type="subTitle"/>
          </p:nvPr>
        </p:nvSpPr>
        <p:spPr>
          <a:xfrm>
            <a:off x="3297525" y="2897825"/>
            <a:ext cx="4050300" cy="1473000"/>
          </a:xfrm>
          <a:prstGeom prst="rect">
            <a:avLst/>
          </a:prstGeom>
        </p:spPr>
        <p:txBody>
          <a:bodyPr anchorCtr="0" anchor="t" bIns="91425" lIns="91425" spcFirstLastPara="1" rIns="91425" wrap="square" tIns="91425">
            <a:normAutofit/>
          </a:bodyPr>
          <a:lstStyle/>
          <a:p>
            <a:pPr indent="0" lvl="0" marL="0" rtl="0" algn="r">
              <a:lnSpc>
                <a:spcPct val="80000"/>
              </a:lnSpc>
              <a:spcBef>
                <a:spcPts val="0"/>
              </a:spcBef>
              <a:spcAft>
                <a:spcPts val="0"/>
              </a:spcAft>
              <a:buNone/>
            </a:pPr>
            <a:r>
              <a:rPr lang="en" sz="2300">
                <a:solidFill>
                  <a:schemeClr val="lt1"/>
                </a:solidFill>
                <a:latin typeface="Squada One"/>
                <a:ea typeface="Squada One"/>
                <a:cs typeface="Squada One"/>
                <a:sym typeface="Squada One"/>
              </a:rPr>
              <a:t>Model Creation for </a:t>
            </a:r>
            <a:r>
              <a:rPr lang="en" sz="2300">
                <a:solidFill>
                  <a:schemeClr val="lt1"/>
                </a:solidFill>
                <a:latin typeface="Squada One"/>
                <a:ea typeface="Squada One"/>
                <a:cs typeface="Squada One"/>
                <a:sym typeface="Squada One"/>
              </a:rPr>
              <a:t>Cifar 10</a:t>
            </a:r>
            <a:endParaRPr sz="2300">
              <a:solidFill>
                <a:schemeClr val="lt1"/>
              </a:solidFill>
              <a:latin typeface="Squada One"/>
              <a:ea typeface="Squada One"/>
              <a:cs typeface="Squada One"/>
              <a:sym typeface="Squada One"/>
            </a:endParaRPr>
          </a:p>
          <a:p>
            <a:pPr indent="0" lvl="0" marL="0" rtl="0" algn="r">
              <a:lnSpc>
                <a:spcPct val="80000"/>
              </a:lnSpc>
              <a:spcBef>
                <a:spcPts val="0"/>
              </a:spcBef>
              <a:spcAft>
                <a:spcPts val="0"/>
              </a:spcAft>
              <a:buNone/>
            </a:pPr>
            <a:r>
              <a:rPr lang="en" sz="2300">
                <a:solidFill>
                  <a:schemeClr val="lt1"/>
                </a:solidFill>
                <a:latin typeface="Squada One"/>
                <a:ea typeface="Squada One"/>
                <a:cs typeface="Squada One"/>
                <a:sym typeface="Squada One"/>
              </a:rPr>
              <a:t>Name: Aw Shao Yang</a:t>
            </a:r>
            <a:endParaRPr sz="2300">
              <a:solidFill>
                <a:schemeClr val="lt1"/>
              </a:solidFill>
              <a:latin typeface="Squada One"/>
              <a:ea typeface="Squada One"/>
              <a:cs typeface="Squada One"/>
              <a:sym typeface="Squada One"/>
            </a:endParaRPr>
          </a:p>
          <a:p>
            <a:pPr indent="0" lvl="0" marL="0" rtl="0" algn="r">
              <a:lnSpc>
                <a:spcPct val="80000"/>
              </a:lnSpc>
              <a:spcBef>
                <a:spcPts val="0"/>
              </a:spcBef>
              <a:spcAft>
                <a:spcPts val="0"/>
              </a:spcAft>
              <a:buNone/>
            </a:pPr>
            <a:r>
              <a:rPr lang="en" sz="2300">
                <a:solidFill>
                  <a:schemeClr val="lt1"/>
                </a:solidFill>
                <a:latin typeface="Squada One"/>
                <a:ea typeface="Squada One"/>
                <a:cs typeface="Squada One"/>
                <a:sym typeface="Squada One"/>
              </a:rPr>
              <a:t>Class: DAAA/2B/03</a:t>
            </a:r>
            <a:endParaRPr sz="2300">
              <a:solidFill>
                <a:schemeClr val="lt1"/>
              </a:solidFill>
              <a:latin typeface="Squada One"/>
              <a:ea typeface="Squada One"/>
              <a:cs typeface="Squada One"/>
              <a:sym typeface="Squada One"/>
            </a:endParaRPr>
          </a:p>
          <a:p>
            <a:pPr indent="0" lvl="0" marL="0" rtl="0" algn="r">
              <a:lnSpc>
                <a:spcPct val="80000"/>
              </a:lnSpc>
              <a:spcBef>
                <a:spcPts val="0"/>
              </a:spcBef>
              <a:spcAft>
                <a:spcPts val="0"/>
              </a:spcAft>
              <a:buNone/>
            </a:pPr>
            <a:r>
              <a:rPr lang="en" sz="2300">
                <a:solidFill>
                  <a:schemeClr val="lt1"/>
                </a:solidFill>
                <a:latin typeface="Squada One"/>
                <a:ea typeface="Squada One"/>
                <a:cs typeface="Squada One"/>
                <a:sym typeface="Squada One"/>
              </a:rPr>
              <a:t>Admission No: p2012126</a:t>
            </a:r>
            <a:endParaRPr sz="2300">
              <a:solidFill>
                <a:schemeClr val="lt1"/>
              </a:solidFill>
              <a:latin typeface="Squada One"/>
              <a:ea typeface="Squada One"/>
              <a:cs typeface="Squada One"/>
              <a:sym typeface="Squad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9" name="Google Shape;179;p22"/>
          <p:cNvSpPr/>
          <p:nvPr/>
        </p:nvSpPr>
        <p:spPr>
          <a:xfrm>
            <a:off x="0" y="0"/>
            <a:ext cx="9178200" cy="1050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type="title"/>
          </p:nvPr>
        </p:nvSpPr>
        <p:spPr>
          <a:xfrm>
            <a:off x="238175" y="145700"/>
            <a:ext cx="87414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11">
                <a:solidFill>
                  <a:srgbClr val="434343"/>
                </a:solidFill>
                <a:latin typeface="Squada One"/>
                <a:ea typeface="Squada One"/>
                <a:cs typeface="Squada One"/>
                <a:sym typeface="Squada One"/>
              </a:rPr>
              <a:t>DCGAN (Model Comparison and Evaluation)</a:t>
            </a:r>
            <a:endParaRPr sz="3711">
              <a:solidFill>
                <a:srgbClr val="434343"/>
              </a:solidFill>
              <a:latin typeface="Squada One"/>
              <a:ea typeface="Squada One"/>
              <a:cs typeface="Squada One"/>
              <a:sym typeface="Squada One"/>
            </a:endParaRPr>
          </a:p>
        </p:txBody>
      </p:sp>
      <p:sp>
        <p:nvSpPr>
          <p:cNvPr id="181" name="Google Shape;181;p22"/>
          <p:cNvSpPr txBox="1"/>
          <p:nvPr/>
        </p:nvSpPr>
        <p:spPr>
          <a:xfrm>
            <a:off x="3354000" y="1150013"/>
            <a:ext cx="189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quada One"/>
                <a:ea typeface="Squada One"/>
                <a:cs typeface="Squada One"/>
                <a:sym typeface="Squada One"/>
              </a:rPr>
              <a:t>Conditional DCGAN</a:t>
            </a:r>
            <a:endParaRPr sz="1700">
              <a:latin typeface="Squada One"/>
              <a:ea typeface="Squada One"/>
              <a:cs typeface="Squada One"/>
              <a:sym typeface="Squada One"/>
            </a:endParaRPr>
          </a:p>
        </p:txBody>
      </p:sp>
      <p:sp>
        <p:nvSpPr>
          <p:cNvPr id="182" name="Google Shape;182;p22"/>
          <p:cNvSpPr txBox="1"/>
          <p:nvPr/>
        </p:nvSpPr>
        <p:spPr>
          <a:xfrm>
            <a:off x="6185325" y="1150025"/>
            <a:ext cx="256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quada One"/>
                <a:ea typeface="Squada One"/>
                <a:cs typeface="Squada One"/>
                <a:sym typeface="Squada One"/>
              </a:rPr>
              <a:t>DCGAN (individual classes)</a:t>
            </a:r>
            <a:endParaRPr sz="1700">
              <a:latin typeface="Squada One"/>
              <a:ea typeface="Squada One"/>
              <a:cs typeface="Squada One"/>
              <a:sym typeface="Squada One"/>
            </a:endParaRPr>
          </a:p>
        </p:txBody>
      </p:sp>
      <p:sp>
        <p:nvSpPr>
          <p:cNvPr id="183" name="Google Shape;183;p22"/>
          <p:cNvSpPr txBox="1"/>
          <p:nvPr/>
        </p:nvSpPr>
        <p:spPr>
          <a:xfrm>
            <a:off x="184600" y="1099713"/>
            <a:ext cx="230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quada One"/>
                <a:ea typeface="Squada One"/>
                <a:cs typeface="Squada One"/>
                <a:sym typeface="Squada One"/>
              </a:rPr>
              <a:t>DCGAN 4 (Upsampling)</a:t>
            </a:r>
            <a:endParaRPr sz="1700">
              <a:latin typeface="Squada One"/>
              <a:ea typeface="Squada One"/>
              <a:cs typeface="Squada One"/>
              <a:sym typeface="Squada One"/>
            </a:endParaRPr>
          </a:p>
        </p:txBody>
      </p:sp>
      <p:pic>
        <p:nvPicPr>
          <p:cNvPr id="184" name="Google Shape;184;p22"/>
          <p:cNvPicPr preferRelativeResize="0"/>
          <p:nvPr/>
        </p:nvPicPr>
        <p:blipFill>
          <a:blip r:embed="rId3">
            <a:alphaModFix/>
          </a:blip>
          <a:stretch>
            <a:fillRect/>
          </a:stretch>
        </p:blipFill>
        <p:spPr>
          <a:xfrm>
            <a:off x="184600" y="1595244"/>
            <a:ext cx="2870075" cy="1520625"/>
          </a:xfrm>
          <a:prstGeom prst="rect">
            <a:avLst/>
          </a:prstGeom>
          <a:noFill/>
          <a:ln>
            <a:noFill/>
          </a:ln>
        </p:spPr>
      </p:pic>
      <p:pic>
        <p:nvPicPr>
          <p:cNvPr id="185" name="Google Shape;185;p22"/>
          <p:cNvPicPr preferRelativeResize="0"/>
          <p:nvPr/>
        </p:nvPicPr>
        <p:blipFill>
          <a:blip r:embed="rId4">
            <a:alphaModFix/>
          </a:blip>
          <a:stretch>
            <a:fillRect/>
          </a:stretch>
        </p:blipFill>
        <p:spPr>
          <a:xfrm>
            <a:off x="3239225" y="1595244"/>
            <a:ext cx="2935088" cy="1520625"/>
          </a:xfrm>
          <a:prstGeom prst="rect">
            <a:avLst/>
          </a:prstGeom>
          <a:noFill/>
          <a:ln>
            <a:noFill/>
          </a:ln>
        </p:spPr>
      </p:pic>
      <p:pic>
        <p:nvPicPr>
          <p:cNvPr id="186" name="Google Shape;186;p22"/>
          <p:cNvPicPr preferRelativeResize="0"/>
          <p:nvPr/>
        </p:nvPicPr>
        <p:blipFill>
          <a:blip r:embed="rId5">
            <a:alphaModFix/>
          </a:blip>
          <a:stretch>
            <a:fillRect/>
          </a:stretch>
        </p:blipFill>
        <p:spPr>
          <a:xfrm>
            <a:off x="6282675" y="1595250"/>
            <a:ext cx="371138" cy="1520625"/>
          </a:xfrm>
          <a:prstGeom prst="rect">
            <a:avLst/>
          </a:prstGeom>
          <a:noFill/>
          <a:ln>
            <a:noFill/>
          </a:ln>
        </p:spPr>
      </p:pic>
      <p:pic>
        <p:nvPicPr>
          <p:cNvPr id="187" name="Google Shape;187;p22"/>
          <p:cNvPicPr preferRelativeResize="0"/>
          <p:nvPr/>
        </p:nvPicPr>
        <p:blipFill>
          <a:blip r:embed="rId6">
            <a:alphaModFix/>
          </a:blip>
          <a:stretch>
            <a:fillRect/>
          </a:stretch>
        </p:blipFill>
        <p:spPr>
          <a:xfrm>
            <a:off x="6653825" y="1604167"/>
            <a:ext cx="371150" cy="1502793"/>
          </a:xfrm>
          <a:prstGeom prst="rect">
            <a:avLst/>
          </a:prstGeom>
          <a:noFill/>
          <a:ln>
            <a:noFill/>
          </a:ln>
        </p:spPr>
      </p:pic>
      <p:pic>
        <p:nvPicPr>
          <p:cNvPr id="188" name="Google Shape;188;p22"/>
          <p:cNvPicPr preferRelativeResize="0"/>
          <p:nvPr/>
        </p:nvPicPr>
        <p:blipFill>
          <a:blip r:embed="rId7">
            <a:alphaModFix/>
          </a:blip>
          <a:stretch>
            <a:fillRect/>
          </a:stretch>
        </p:blipFill>
        <p:spPr>
          <a:xfrm>
            <a:off x="6971392" y="1604175"/>
            <a:ext cx="318445" cy="1502775"/>
          </a:xfrm>
          <a:prstGeom prst="rect">
            <a:avLst/>
          </a:prstGeom>
          <a:noFill/>
          <a:ln>
            <a:noFill/>
          </a:ln>
        </p:spPr>
      </p:pic>
      <p:pic>
        <p:nvPicPr>
          <p:cNvPr id="189" name="Google Shape;189;p22"/>
          <p:cNvPicPr preferRelativeResize="0"/>
          <p:nvPr/>
        </p:nvPicPr>
        <p:blipFill rotWithShape="1">
          <a:blip r:embed="rId8">
            <a:alphaModFix/>
          </a:blip>
          <a:srcRect b="2629" l="0" r="0" t="0"/>
          <a:stretch/>
        </p:blipFill>
        <p:spPr>
          <a:xfrm>
            <a:off x="7289813" y="1595250"/>
            <a:ext cx="318425" cy="1502775"/>
          </a:xfrm>
          <a:prstGeom prst="rect">
            <a:avLst/>
          </a:prstGeom>
          <a:noFill/>
          <a:ln>
            <a:noFill/>
          </a:ln>
        </p:spPr>
      </p:pic>
      <p:pic>
        <p:nvPicPr>
          <p:cNvPr id="190" name="Google Shape;190;p22"/>
          <p:cNvPicPr preferRelativeResize="0"/>
          <p:nvPr/>
        </p:nvPicPr>
        <p:blipFill>
          <a:blip r:embed="rId9">
            <a:alphaModFix/>
          </a:blip>
          <a:stretch>
            <a:fillRect/>
          </a:stretch>
        </p:blipFill>
        <p:spPr>
          <a:xfrm>
            <a:off x="7607400" y="1595250"/>
            <a:ext cx="371150" cy="1502775"/>
          </a:xfrm>
          <a:prstGeom prst="rect">
            <a:avLst/>
          </a:prstGeom>
          <a:noFill/>
          <a:ln>
            <a:noFill/>
          </a:ln>
        </p:spPr>
      </p:pic>
      <p:pic>
        <p:nvPicPr>
          <p:cNvPr id="191" name="Google Shape;191;p22"/>
          <p:cNvPicPr preferRelativeResize="0"/>
          <p:nvPr/>
        </p:nvPicPr>
        <p:blipFill>
          <a:blip r:embed="rId10">
            <a:alphaModFix/>
          </a:blip>
          <a:stretch>
            <a:fillRect/>
          </a:stretch>
        </p:blipFill>
        <p:spPr>
          <a:xfrm>
            <a:off x="7916625" y="1595243"/>
            <a:ext cx="318400" cy="1509099"/>
          </a:xfrm>
          <a:prstGeom prst="rect">
            <a:avLst/>
          </a:prstGeom>
          <a:noFill/>
          <a:ln>
            <a:noFill/>
          </a:ln>
        </p:spPr>
      </p:pic>
      <p:pic>
        <p:nvPicPr>
          <p:cNvPr id="192" name="Google Shape;192;p22"/>
          <p:cNvPicPr preferRelativeResize="0"/>
          <p:nvPr/>
        </p:nvPicPr>
        <p:blipFill>
          <a:blip r:embed="rId11">
            <a:alphaModFix/>
          </a:blip>
          <a:stretch>
            <a:fillRect/>
          </a:stretch>
        </p:blipFill>
        <p:spPr>
          <a:xfrm>
            <a:off x="8244225" y="1604175"/>
            <a:ext cx="318400" cy="1509100"/>
          </a:xfrm>
          <a:prstGeom prst="rect">
            <a:avLst/>
          </a:prstGeom>
          <a:noFill/>
          <a:ln>
            <a:noFill/>
          </a:ln>
        </p:spPr>
      </p:pic>
      <p:pic>
        <p:nvPicPr>
          <p:cNvPr id="193" name="Google Shape;193;p22"/>
          <p:cNvPicPr preferRelativeResize="0"/>
          <p:nvPr/>
        </p:nvPicPr>
        <p:blipFill>
          <a:blip r:embed="rId12">
            <a:alphaModFix/>
          </a:blip>
          <a:stretch>
            <a:fillRect/>
          </a:stretch>
        </p:blipFill>
        <p:spPr>
          <a:xfrm>
            <a:off x="8571825" y="1604176"/>
            <a:ext cx="318425" cy="1493850"/>
          </a:xfrm>
          <a:prstGeom prst="rect">
            <a:avLst/>
          </a:prstGeom>
          <a:noFill/>
          <a:ln>
            <a:noFill/>
          </a:ln>
        </p:spPr>
      </p:pic>
      <p:sp>
        <p:nvSpPr>
          <p:cNvPr id="194" name="Google Shape;194;p22"/>
          <p:cNvSpPr txBox="1"/>
          <p:nvPr/>
        </p:nvSpPr>
        <p:spPr>
          <a:xfrm>
            <a:off x="184588" y="3180175"/>
            <a:ext cx="2870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quada One"/>
                <a:ea typeface="Squada One"/>
                <a:cs typeface="Squada One"/>
                <a:sym typeface="Squada One"/>
              </a:rPr>
              <a:t>Images are unique and do have some classes where the images were clear and obvious on what they were, such as frog and ships. </a:t>
            </a:r>
            <a:endParaRPr>
              <a:latin typeface="Squada One"/>
              <a:ea typeface="Squada One"/>
              <a:cs typeface="Squada One"/>
              <a:sym typeface="Squada One"/>
            </a:endParaRPr>
          </a:p>
          <a:p>
            <a:pPr indent="0" lvl="0" marL="0" rtl="0" algn="l">
              <a:spcBef>
                <a:spcPts val="0"/>
              </a:spcBef>
              <a:spcAft>
                <a:spcPts val="0"/>
              </a:spcAft>
              <a:buNone/>
            </a:pPr>
            <a:r>
              <a:rPr lang="en">
                <a:latin typeface="Squada One"/>
                <a:ea typeface="Squada One"/>
                <a:cs typeface="Squada One"/>
                <a:sym typeface="Squada One"/>
              </a:rPr>
              <a:t>Images are random and are unable to be </a:t>
            </a:r>
            <a:r>
              <a:rPr lang="en">
                <a:latin typeface="Squada One"/>
                <a:ea typeface="Squada One"/>
                <a:cs typeface="Squada One"/>
                <a:sym typeface="Squada One"/>
              </a:rPr>
              <a:t>selected</a:t>
            </a:r>
            <a:r>
              <a:rPr lang="en">
                <a:latin typeface="Squada One"/>
                <a:ea typeface="Squada One"/>
                <a:cs typeface="Squada One"/>
                <a:sym typeface="Squada One"/>
              </a:rPr>
              <a:t> </a:t>
            </a:r>
            <a:endParaRPr>
              <a:latin typeface="Squada One"/>
              <a:ea typeface="Squada One"/>
              <a:cs typeface="Squada One"/>
              <a:sym typeface="Squada One"/>
            </a:endParaRPr>
          </a:p>
          <a:p>
            <a:pPr indent="0" lvl="0" marL="0" rtl="0" algn="l">
              <a:spcBef>
                <a:spcPts val="0"/>
              </a:spcBef>
              <a:spcAft>
                <a:spcPts val="0"/>
              </a:spcAft>
              <a:buNone/>
            </a:pPr>
            <a:r>
              <a:rPr lang="en">
                <a:latin typeface="Squada One"/>
                <a:ea typeface="Squada One"/>
                <a:cs typeface="Squada One"/>
                <a:sym typeface="Squada One"/>
              </a:rPr>
              <a:t>IS Score : 3.2 ~ 4</a:t>
            </a:r>
            <a:endParaRPr>
              <a:latin typeface="Squada One"/>
              <a:ea typeface="Squada One"/>
              <a:cs typeface="Squada One"/>
              <a:sym typeface="Squada One"/>
            </a:endParaRPr>
          </a:p>
        </p:txBody>
      </p:sp>
      <p:sp>
        <p:nvSpPr>
          <p:cNvPr id="195" name="Google Shape;195;p22"/>
          <p:cNvSpPr txBox="1"/>
          <p:nvPr/>
        </p:nvSpPr>
        <p:spPr>
          <a:xfrm>
            <a:off x="3154038" y="3190900"/>
            <a:ext cx="2870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quada One"/>
                <a:ea typeface="Squada One"/>
                <a:cs typeface="Squada One"/>
                <a:sym typeface="Squada One"/>
              </a:rPr>
              <a:t>Through the use of a Conditional DCGAN model we are now able to select the classes that we want to generate. There was also some improvements to the  image quality, for classes such as automobile, trucks and planes</a:t>
            </a:r>
            <a:endParaRPr>
              <a:latin typeface="Squada One"/>
              <a:ea typeface="Squada One"/>
              <a:cs typeface="Squada One"/>
              <a:sym typeface="Squada One"/>
            </a:endParaRPr>
          </a:p>
          <a:p>
            <a:pPr indent="0" lvl="0" marL="0" rtl="0" algn="l">
              <a:spcBef>
                <a:spcPts val="0"/>
              </a:spcBef>
              <a:spcAft>
                <a:spcPts val="0"/>
              </a:spcAft>
              <a:buNone/>
            </a:pPr>
            <a:r>
              <a:rPr lang="en">
                <a:latin typeface="Squada One"/>
                <a:ea typeface="Squada One"/>
                <a:cs typeface="Squada One"/>
                <a:sym typeface="Squada One"/>
              </a:rPr>
              <a:t>IS Score: 3.2 ~ 4</a:t>
            </a:r>
            <a:endParaRPr>
              <a:latin typeface="Squada One"/>
              <a:ea typeface="Squada One"/>
              <a:cs typeface="Squada One"/>
              <a:sym typeface="Squada One"/>
            </a:endParaRPr>
          </a:p>
          <a:p>
            <a:pPr indent="0" lvl="0" marL="0" rtl="0" algn="l">
              <a:spcBef>
                <a:spcPts val="0"/>
              </a:spcBef>
              <a:spcAft>
                <a:spcPts val="0"/>
              </a:spcAft>
              <a:buNone/>
            </a:pPr>
            <a:r>
              <a:rPr lang="en">
                <a:solidFill>
                  <a:srgbClr val="00CA12"/>
                </a:solidFill>
                <a:latin typeface="Squada One"/>
                <a:ea typeface="Squada One"/>
                <a:cs typeface="Squada One"/>
                <a:sym typeface="Squada One"/>
              </a:rPr>
              <a:t>This has been chosen as my final model</a:t>
            </a:r>
            <a:endParaRPr>
              <a:solidFill>
                <a:srgbClr val="00CA12"/>
              </a:solidFill>
              <a:latin typeface="Squada One"/>
              <a:ea typeface="Squada One"/>
              <a:cs typeface="Squada One"/>
              <a:sym typeface="Squada One"/>
            </a:endParaRPr>
          </a:p>
        </p:txBody>
      </p:sp>
      <p:sp>
        <p:nvSpPr>
          <p:cNvPr id="196" name="Google Shape;196;p22"/>
          <p:cNvSpPr txBox="1"/>
          <p:nvPr/>
        </p:nvSpPr>
        <p:spPr>
          <a:xfrm>
            <a:off x="6282663" y="3190900"/>
            <a:ext cx="2870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quada One"/>
                <a:ea typeface="Squada One"/>
                <a:cs typeface="Squada One"/>
                <a:sym typeface="Squada One"/>
              </a:rPr>
              <a:t>We see a significant increase in the image quality for all classes, however we lose the </a:t>
            </a:r>
            <a:r>
              <a:rPr lang="en">
                <a:latin typeface="Squada One"/>
                <a:ea typeface="Squada One"/>
                <a:cs typeface="Squada One"/>
                <a:sym typeface="Squada One"/>
              </a:rPr>
              <a:t>ability to predict multiple categories with just 1 model. </a:t>
            </a:r>
            <a:endParaRPr>
              <a:latin typeface="Squada One"/>
              <a:ea typeface="Squada One"/>
              <a:cs typeface="Squada One"/>
              <a:sym typeface="Squada One"/>
            </a:endParaRPr>
          </a:p>
          <a:p>
            <a:pPr indent="0" lvl="0" marL="0" rtl="0" algn="l">
              <a:spcBef>
                <a:spcPts val="0"/>
              </a:spcBef>
              <a:spcAft>
                <a:spcPts val="0"/>
              </a:spcAft>
              <a:buNone/>
            </a:pPr>
            <a:r>
              <a:rPr lang="en">
                <a:latin typeface="Squada One"/>
                <a:ea typeface="Squada One"/>
                <a:cs typeface="Squada One"/>
                <a:sym typeface="Squada One"/>
              </a:rPr>
              <a:t>This was just an experimentation with DCGAN and will not be my final model. </a:t>
            </a:r>
            <a:endParaRPr>
              <a:latin typeface="Squada One"/>
              <a:ea typeface="Squada One"/>
              <a:cs typeface="Squada One"/>
              <a:sym typeface="Squada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3368100" y="1044600"/>
            <a:ext cx="5810100" cy="40989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0" y="0"/>
            <a:ext cx="9178200" cy="1050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title"/>
          </p:nvPr>
        </p:nvSpPr>
        <p:spPr>
          <a:xfrm>
            <a:off x="238175" y="145700"/>
            <a:ext cx="52035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11">
                <a:solidFill>
                  <a:srgbClr val="434343"/>
                </a:solidFill>
                <a:latin typeface="Squada One"/>
                <a:ea typeface="Squada One"/>
                <a:cs typeface="Squada One"/>
                <a:sym typeface="Squada One"/>
              </a:rPr>
              <a:t>Data Exploration </a:t>
            </a:r>
            <a:endParaRPr sz="3711">
              <a:solidFill>
                <a:srgbClr val="434343"/>
              </a:solidFill>
              <a:latin typeface="Squada One"/>
              <a:ea typeface="Squada One"/>
              <a:cs typeface="Squada One"/>
              <a:sym typeface="Squada One"/>
            </a:endParaRPr>
          </a:p>
        </p:txBody>
      </p:sp>
      <p:sp>
        <p:nvSpPr>
          <p:cNvPr id="68" name="Google Shape;68;p14"/>
          <p:cNvSpPr txBox="1"/>
          <p:nvPr>
            <p:ph idx="1" type="body"/>
          </p:nvPr>
        </p:nvSpPr>
        <p:spPr>
          <a:xfrm>
            <a:off x="84375" y="1127100"/>
            <a:ext cx="3247200" cy="3933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434343"/>
                </a:solidFill>
                <a:latin typeface="Squada One"/>
                <a:ea typeface="Squada One"/>
                <a:cs typeface="Squada One"/>
                <a:sym typeface="Squada One"/>
              </a:rPr>
              <a:t>Through data exploration here is what w</a:t>
            </a:r>
            <a:r>
              <a:rPr lang="en">
                <a:solidFill>
                  <a:srgbClr val="434343"/>
                </a:solidFill>
                <a:latin typeface="Squada One"/>
                <a:ea typeface="Squada One"/>
                <a:cs typeface="Squada One"/>
                <a:sym typeface="Squada One"/>
              </a:rPr>
              <a:t>e have observed from the dataset </a:t>
            </a:r>
            <a:endParaRPr>
              <a:solidFill>
                <a:srgbClr val="434343"/>
              </a:solidFill>
              <a:latin typeface="Squada One"/>
              <a:ea typeface="Squada One"/>
              <a:cs typeface="Squada One"/>
              <a:sym typeface="Squada One"/>
            </a:endParaRPr>
          </a:p>
          <a:p>
            <a:pPr indent="-342900" lvl="0" marL="457200" rtl="0" algn="l">
              <a:spcBef>
                <a:spcPts val="1200"/>
              </a:spcBef>
              <a:spcAft>
                <a:spcPts val="0"/>
              </a:spcAft>
              <a:buClr>
                <a:srgbClr val="434343"/>
              </a:buClr>
              <a:buSzPts val="1800"/>
              <a:buFont typeface="Squada One"/>
              <a:buChar char="-"/>
            </a:pPr>
            <a:r>
              <a:rPr lang="en">
                <a:solidFill>
                  <a:srgbClr val="434343"/>
                </a:solidFill>
                <a:latin typeface="Squada One"/>
                <a:ea typeface="Squada One"/>
                <a:cs typeface="Squada One"/>
                <a:sym typeface="Squada One"/>
              </a:rPr>
              <a:t>The RGB images of a total of 60,000. Since this is GANs and not purely CNN we can use all of the data in training</a:t>
            </a:r>
            <a:endParaRPr>
              <a:solidFill>
                <a:srgbClr val="434343"/>
              </a:solidFill>
              <a:latin typeface="Squada One"/>
              <a:ea typeface="Squada One"/>
              <a:cs typeface="Squada One"/>
              <a:sym typeface="Squada One"/>
            </a:endParaRPr>
          </a:p>
          <a:p>
            <a:pPr indent="-342900" lvl="0" marL="457200" rtl="0" algn="l">
              <a:spcBef>
                <a:spcPts val="0"/>
              </a:spcBef>
              <a:spcAft>
                <a:spcPts val="0"/>
              </a:spcAft>
              <a:buClr>
                <a:srgbClr val="434343"/>
              </a:buClr>
              <a:buSzPts val="1800"/>
              <a:buFont typeface="Squada One"/>
              <a:buChar char="-"/>
            </a:pPr>
            <a:r>
              <a:rPr lang="en">
                <a:solidFill>
                  <a:srgbClr val="434343"/>
                </a:solidFill>
                <a:latin typeface="Squada One"/>
                <a:ea typeface="Squada One"/>
                <a:cs typeface="Squada One"/>
                <a:sym typeface="Squada One"/>
              </a:rPr>
              <a:t>Dataset has 10 categories → our task would be to generate images similar to these 10 classes</a:t>
            </a:r>
            <a:endParaRPr>
              <a:solidFill>
                <a:srgbClr val="434343"/>
              </a:solidFill>
              <a:latin typeface="Squada One"/>
              <a:ea typeface="Squada One"/>
              <a:cs typeface="Squada One"/>
              <a:sym typeface="Squada One"/>
            </a:endParaRPr>
          </a:p>
          <a:p>
            <a:pPr indent="-342900" lvl="0" marL="457200" rtl="0" algn="l">
              <a:spcBef>
                <a:spcPts val="0"/>
              </a:spcBef>
              <a:spcAft>
                <a:spcPts val="0"/>
              </a:spcAft>
              <a:buClr>
                <a:srgbClr val="434343"/>
              </a:buClr>
              <a:buSzPts val="1800"/>
              <a:buFont typeface="Squada One"/>
              <a:buChar char="-"/>
            </a:pPr>
            <a:r>
              <a:rPr lang="en">
                <a:solidFill>
                  <a:srgbClr val="434343"/>
                </a:solidFill>
                <a:latin typeface="Squada One"/>
                <a:ea typeface="Squada One"/>
                <a:cs typeface="Squada One"/>
                <a:sym typeface="Squada One"/>
              </a:rPr>
              <a:t>Pixel distribution is between 0 ~ 255 for the 3 RGB channels </a:t>
            </a:r>
            <a:endParaRPr>
              <a:solidFill>
                <a:srgbClr val="434343"/>
              </a:solidFill>
              <a:latin typeface="Squada One"/>
              <a:ea typeface="Squada One"/>
              <a:cs typeface="Squada One"/>
              <a:sym typeface="Squada One"/>
            </a:endParaRPr>
          </a:p>
        </p:txBody>
      </p:sp>
      <p:pic>
        <p:nvPicPr>
          <p:cNvPr id="69" name="Google Shape;69;p14"/>
          <p:cNvPicPr preferRelativeResize="0"/>
          <p:nvPr/>
        </p:nvPicPr>
        <p:blipFill rotWithShape="1">
          <a:blip r:embed="rId3">
            <a:alphaModFix/>
          </a:blip>
          <a:srcRect b="0" l="1078" r="0" t="0"/>
          <a:stretch/>
        </p:blipFill>
        <p:spPr>
          <a:xfrm>
            <a:off x="5844850" y="0"/>
            <a:ext cx="3333349" cy="2834525"/>
          </a:xfrm>
          <a:prstGeom prst="rect">
            <a:avLst/>
          </a:prstGeom>
          <a:noFill/>
          <a:ln>
            <a:noFill/>
          </a:ln>
        </p:spPr>
      </p:pic>
      <p:pic>
        <p:nvPicPr>
          <p:cNvPr id="70" name="Google Shape;70;p14"/>
          <p:cNvPicPr preferRelativeResize="0"/>
          <p:nvPr/>
        </p:nvPicPr>
        <p:blipFill>
          <a:blip r:embed="rId4">
            <a:alphaModFix/>
          </a:blip>
          <a:stretch>
            <a:fillRect/>
          </a:stretch>
        </p:blipFill>
        <p:spPr>
          <a:xfrm>
            <a:off x="3368110" y="1573050"/>
            <a:ext cx="2476739" cy="593950"/>
          </a:xfrm>
          <a:prstGeom prst="rect">
            <a:avLst/>
          </a:prstGeom>
          <a:noFill/>
          <a:ln>
            <a:noFill/>
          </a:ln>
        </p:spPr>
      </p:pic>
      <p:pic>
        <p:nvPicPr>
          <p:cNvPr id="71" name="Google Shape;71;p14"/>
          <p:cNvPicPr preferRelativeResize="0"/>
          <p:nvPr/>
        </p:nvPicPr>
        <p:blipFill>
          <a:blip r:embed="rId5">
            <a:alphaModFix/>
          </a:blip>
          <a:stretch>
            <a:fillRect/>
          </a:stretch>
        </p:blipFill>
        <p:spPr>
          <a:xfrm>
            <a:off x="3368100" y="2220351"/>
            <a:ext cx="2476750" cy="550393"/>
          </a:xfrm>
          <a:prstGeom prst="rect">
            <a:avLst/>
          </a:prstGeom>
          <a:noFill/>
          <a:ln>
            <a:noFill/>
          </a:ln>
        </p:spPr>
      </p:pic>
      <p:pic>
        <p:nvPicPr>
          <p:cNvPr id="72" name="Google Shape;72;p14"/>
          <p:cNvPicPr preferRelativeResize="0"/>
          <p:nvPr/>
        </p:nvPicPr>
        <p:blipFill rotWithShape="1">
          <a:blip r:embed="rId6">
            <a:alphaModFix/>
          </a:blip>
          <a:srcRect b="0" l="0" r="0" t="14096"/>
          <a:stretch/>
        </p:blipFill>
        <p:spPr>
          <a:xfrm>
            <a:off x="3368100" y="1045650"/>
            <a:ext cx="2476750" cy="470625"/>
          </a:xfrm>
          <a:prstGeom prst="rect">
            <a:avLst/>
          </a:prstGeom>
          <a:noFill/>
          <a:ln>
            <a:noFill/>
          </a:ln>
        </p:spPr>
      </p:pic>
      <p:pic>
        <p:nvPicPr>
          <p:cNvPr id="73" name="Google Shape;73;p14"/>
          <p:cNvPicPr preferRelativeResize="0"/>
          <p:nvPr/>
        </p:nvPicPr>
        <p:blipFill>
          <a:blip r:embed="rId7">
            <a:alphaModFix/>
          </a:blip>
          <a:stretch>
            <a:fillRect/>
          </a:stretch>
        </p:blipFill>
        <p:spPr>
          <a:xfrm>
            <a:off x="5685979" y="2824100"/>
            <a:ext cx="3492221" cy="2339700"/>
          </a:xfrm>
          <a:prstGeom prst="rect">
            <a:avLst/>
          </a:prstGeom>
          <a:noFill/>
          <a:ln>
            <a:noFill/>
          </a:ln>
        </p:spPr>
      </p:pic>
      <p:sp>
        <p:nvSpPr>
          <p:cNvPr id="74" name="Google Shape;74;p14"/>
          <p:cNvSpPr txBox="1"/>
          <p:nvPr/>
        </p:nvSpPr>
        <p:spPr>
          <a:xfrm>
            <a:off x="3368100" y="2765650"/>
            <a:ext cx="2345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airplane</a:t>
            </a:r>
            <a:endParaRPr>
              <a:solidFill>
                <a:srgbClr val="434343"/>
              </a:solidFill>
              <a:latin typeface="Squada One"/>
              <a:ea typeface="Squada One"/>
              <a:cs typeface="Squada One"/>
              <a:sym typeface="Squada One"/>
            </a:endParaRPr>
          </a:p>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automobile</a:t>
            </a:r>
            <a:endParaRPr>
              <a:solidFill>
                <a:srgbClr val="434343"/>
              </a:solidFill>
              <a:latin typeface="Squada One"/>
              <a:ea typeface="Squada One"/>
              <a:cs typeface="Squada One"/>
              <a:sym typeface="Squada One"/>
            </a:endParaRPr>
          </a:p>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bird</a:t>
            </a:r>
            <a:endParaRPr>
              <a:solidFill>
                <a:srgbClr val="434343"/>
              </a:solidFill>
              <a:latin typeface="Squada One"/>
              <a:ea typeface="Squada One"/>
              <a:cs typeface="Squada One"/>
              <a:sym typeface="Squada One"/>
            </a:endParaRPr>
          </a:p>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cat</a:t>
            </a:r>
            <a:endParaRPr>
              <a:solidFill>
                <a:srgbClr val="434343"/>
              </a:solidFill>
              <a:latin typeface="Squada One"/>
              <a:ea typeface="Squada One"/>
              <a:cs typeface="Squada One"/>
              <a:sym typeface="Squada One"/>
            </a:endParaRPr>
          </a:p>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deer</a:t>
            </a:r>
            <a:endParaRPr>
              <a:solidFill>
                <a:srgbClr val="434343"/>
              </a:solidFill>
              <a:latin typeface="Squada One"/>
              <a:ea typeface="Squada One"/>
              <a:cs typeface="Squada One"/>
              <a:sym typeface="Squada One"/>
            </a:endParaRPr>
          </a:p>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Dog</a:t>
            </a:r>
            <a:endParaRPr>
              <a:solidFill>
                <a:srgbClr val="434343"/>
              </a:solidFill>
              <a:latin typeface="Squada One"/>
              <a:ea typeface="Squada One"/>
              <a:cs typeface="Squada One"/>
              <a:sym typeface="Squada One"/>
            </a:endParaRPr>
          </a:p>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frog</a:t>
            </a:r>
            <a:endParaRPr>
              <a:solidFill>
                <a:srgbClr val="434343"/>
              </a:solidFill>
              <a:latin typeface="Squada One"/>
              <a:ea typeface="Squada One"/>
              <a:cs typeface="Squada One"/>
              <a:sym typeface="Squada One"/>
            </a:endParaRPr>
          </a:p>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horse</a:t>
            </a:r>
            <a:endParaRPr>
              <a:solidFill>
                <a:srgbClr val="434343"/>
              </a:solidFill>
              <a:latin typeface="Squada One"/>
              <a:ea typeface="Squada One"/>
              <a:cs typeface="Squada One"/>
              <a:sym typeface="Squada One"/>
            </a:endParaRPr>
          </a:p>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ship</a:t>
            </a:r>
            <a:endParaRPr>
              <a:solidFill>
                <a:srgbClr val="434343"/>
              </a:solidFill>
              <a:latin typeface="Squada One"/>
              <a:ea typeface="Squada One"/>
              <a:cs typeface="Squada One"/>
              <a:sym typeface="Squada One"/>
            </a:endParaRPr>
          </a:p>
          <a:p>
            <a:pPr indent="-317500" lvl="0" marL="457200" rtl="0" algn="l">
              <a:spcBef>
                <a:spcPts val="0"/>
              </a:spcBef>
              <a:spcAft>
                <a:spcPts val="0"/>
              </a:spcAft>
              <a:buClr>
                <a:srgbClr val="434343"/>
              </a:buClr>
              <a:buSzPts val="1400"/>
              <a:buFont typeface="Squada One"/>
              <a:buAutoNum type="arabicPeriod"/>
            </a:pPr>
            <a:r>
              <a:rPr lang="en">
                <a:solidFill>
                  <a:srgbClr val="434343"/>
                </a:solidFill>
                <a:latin typeface="Squada One"/>
                <a:ea typeface="Squada One"/>
                <a:cs typeface="Squada One"/>
                <a:sym typeface="Squada One"/>
              </a:rPr>
              <a:t>truck</a:t>
            </a:r>
            <a:endParaRPr>
              <a:solidFill>
                <a:srgbClr val="434343"/>
              </a:solidFill>
              <a:latin typeface="Squada One"/>
              <a:ea typeface="Squada One"/>
              <a:cs typeface="Squada One"/>
              <a:sym typeface="Squada One"/>
            </a:endParaRPr>
          </a:p>
        </p:txBody>
      </p:sp>
      <p:pic>
        <p:nvPicPr>
          <p:cNvPr id="75" name="Google Shape;75;p14"/>
          <p:cNvPicPr preferRelativeResize="0"/>
          <p:nvPr/>
        </p:nvPicPr>
        <p:blipFill>
          <a:blip r:embed="rId8">
            <a:alphaModFix/>
          </a:blip>
          <a:stretch>
            <a:fillRect/>
          </a:stretch>
        </p:blipFill>
        <p:spPr>
          <a:xfrm>
            <a:off x="3288675" y="353750"/>
            <a:ext cx="343100" cy="34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p:nvPr/>
        </p:nvSpPr>
        <p:spPr>
          <a:xfrm>
            <a:off x="4988925" y="0"/>
            <a:ext cx="4185600" cy="51435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0" y="0"/>
            <a:ext cx="9178200" cy="1050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238175" y="145700"/>
            <a:ext cx="52035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11">
                <a:solidFill>
                  <a:srgbClr val="434343"/>
                </a:solidFill>
                <a:latin typeface="Squada One"/>
                <a:ea typeface="Squada One"/>
                <a:cs typeface="Squada One"/>
                <a:sym typeface="Squada One"/>
              </a:rPr>
              <a:t>Data Exploration </a:t>
            </a:r>
            <a:endParaRPr sz="3711">
              <a:solidFill>
                <a:srgbClr val="434343"/>
              </a:solidFill>
              <a:latin typeface="Squada One"/>
              <a:ea typeface="Squada One"/>
              <a:cs typeface="Squada One"/>
              <a:sym typeface="Squada One"/>
            </a:endParaRPr>
          </a:p>
        </p:txBody>
      </p:sp>
      <p:pic>
        <p:nvPicPr>
          <p:cNvPr id="83" name="Google Shape;83;p15"/>
          <p:cNvPicPr preferRelativeResize="0"/>
          <p:nvPr/>
        </p:nvPicPr>
        <p:blipFill rotWithShape="1">
          <a:blip r:embed="rId3">
            <a:alphaModFix/>
          </a:blip>
          <a:srcRect b="0" l="1458" r="0" t="0"/>
          <a:stretch/>
        </p:blipFill>
        <p:spPr>
          <a:xfrm>
            <a:off x="4992565" y="1709025"/>
            <a:ext cx="4185634" cy="2439551"/>
          </a:xfrm>
          <a:prstGeom prst="rect">
            <a:avLst/>
          </a:prstGeom>
          <a:noFill/>
          <a:ln>
            <a:noFill/>
          </a:ln>
        </p:spPr>
      </p:pic>
      <p:pic>
        <p:nvPicPr>
          <p:cNvPr id="84" name="Google Shape;84;p15"/>
          <p:cNvPicPr preferRelativeResize="0"/>
          <p:nvPr/>
        </p:nvPicPr>
        <p:blipFill>
          <a:blip r:embed="rId4">
            <a:alphaModFix/>
          </a:blip>
          <a:stretch>
            <a:fillRect/>
          </a:stretch>
        </p:blipFill>
        <p:spPr>
          <a:xfrm>
            <a:off x="4988925" y="0"/>
            <a:ext cx="4185625" cy="1682307"/>
          </a:xfrm>
          <a:prstGeom prst="rect">
            <a:avLst/>
          </a:prstGeom>
          <a:noFill/>
          <a:ln>
            <a:noFill/>
          </a:ln>
        </p:spPr>
      </p:pic>
      <p:pic>
        <p:nvPicPr>
          <p:cNvPr id="85" name="Google Shape;85;p15"/>
          <p:cNvPicPr preferRelativeResize="0"/>
          <p:nvPr/>
        </p:nvPicPr>
        <p:blipFill rotWithShape="1">
          <a:blip r:embed="rId5">
            <a:alphaModFix/>
          </a:blip>
          <a:srcRect b="0" l="576" r="0" t="1719"/>
          <a:stretch/>
        </p:blipFill>
        <p:spPr>
          <a:xfrm>
            <a:off x="4988925" y="4136650"/>
            <a:ext cx="4185626" cy="1006850"/>
          </a:xfrm>
          <a:prstGeom prst="rect">
            <a:avLst/>
          </a:prstGeom>
          <a:noFill/>
          <a:ln>
            <a:noFill/>
          </a:ln>
        </p:spPr>
      </p:pic>
      <p:sp>
        <p:nvSpPr>
          <p:cNvPr id="86" name="Google Shape;86;p15"/>
          <p:cNvSpPr txBox="1"/>
          <p:nvPr>
            <p:ph idx="1" type="body"/>
          </p:nvPr>
        </p:nvSpPr>
        <p:spPr>
          <a:xfrm>
            <a:off x="84375" y="1127100"/>
            <a:ext cx="4904700" cy="39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Squada One"/>
                <a:ea typeface="Squada One"/>
                <a:cs typeface="Squada One"/>
                <a:sym typeface="Squada One"/>
              </a:rPr>
              <a:t>Through data exploration here is what we have observed that:</a:t>
            </a:r>
            <a:endParaRPr sz="1600">
              <a:solidFill>
                <a:srgbClr val="434343"/>
              </a:solidFill>
              <a:latin typeface="Squada One"/>
              <a:ea typeface="Squada One"/>
              <a:cs typeface="Squada One"/>
              <a:sym typeface="Squada One"/>
            </a:endParaRPr>
          </a:p>
          <a:p>
            <a:pPr indent="-330200" lvl="0" marL="457200" rtl="0" algn="l">
              <a:spcBef>
                <a:spcPts val="1200"/>
              </a:spcBef>
              <a:spcAft>
                <a:spcPts val="0"/>
              </a:spcAft>
              <a:buClr>
                <a:srgbClr val="434343"/>
              </a:buClr>
              <a:buSzPts val="1600"/>
              <a:buFont typeface="Squada One"/>
              <a:buChar char="-"/>
            </a:pPr>
            <a:r>
              <a:rPr lang="en" sz="1600">
                <a:solidFill>
                  <a:srgbClr val="434343"/>
                </a:solidFill>
                <a:latin typeface="Squada One"/>
                <a:ea typeface="Squada One"/>
                <a:cs typeface="Squada One"/>
                <a:sym typeface="Squada One"/>
              </a:rPr>
              <a:t>The dataset classes are all equal in both train and test </a:t>
            </a:r>
            <a:endParaRPr sz="1600">
              <a:solidFill>
                <a:srgbClr val="434343"/>
              </a:solidFill>
              <a:latin typeface="Squada One"/>
              <a:ea typeface="Squada One"/>
              <a:cs typeface="Squada One"/>
              <a:sym typeface="Squada One"/>
            </a:endParaRPr>
          </a:p>
          <a:p>
            <a:pPr indent="-330200" lvl="0" marL="457200" rtl="0" algn="l">
              <a:lnSpc>
                <a:spcPct val="100000"/>
              </a:lnSpc>
              <a:spcBef>
                <a:spcPts val="0"/>
              </a:spcBef>
              <a:spcAft>
                <a:spcPts val="0"/>
              </a:spcAft>
              <a:buClr>
                <a:srgbClr val="434343"/>
              </a:buClr>
              <a:buSzPts val="1600"/>
              <a:buFont typeface="Squada One"/>
              <a:buChar char="-"/>
            </a:pPr>
            <a:r>
              <a:rPr lang="en" sz="1600">
                <a:solidFill>
                  <a:srgbClr val="434343"/>
                </a:solidFill>
                <a:latin typeface="Squada One"/>
                <a:ea typeface="Squada One"/>
                <a:cs typeface="Squada One"/>
                <a:sym typeface="Squada One"/>
              </a:rPr>
              <a:t>The pictures have completely different pixel value distributions for the 3 RGB channel </a:t>
            </a:r>
            <a:endParaRPr sz="1600">
              <a:solidFill>
                <a:srgbClr val="434343"/>
              </a:solidFill>
              <a:latin typeface="Squada One"/>
              <a:ea typeface="Squada One"/>
              <a:cs typeface="Squada One"/>
              <a:sym typeface="Squada One"/>
            </a:endParaRPr>
          </a:p>
          <a:p>
            <a:pPr indent="-330200" lvl="0" marL="457200" rtl="0" algn="l">
              <a:lnSpc>
                <a:spcPct val="100000"/>
              </a:lnSpc>
              <a:spcBef>
                <a:spcPts val="0"/>
              </a:spcBef>
              <a:spcAft>
                <a:spcPts val="0"/>
              </a:spcAft>
              <a:buClr>
                <a:srgbClr val="434343"/>
              </a:buClr>
              <a:buSzPts val="1600"/>
              <a:buFont typeface="Squada One"/>
              <a:buChar char="-"/>
            </a:pPr>
            <a:r>
              <a:rPr lang="en" sz="1600">
                <a:solidFill>
                  <a:srgbClr val="434343"/>
                </a:solidFill>
                <a:latin typeface="Squada One"/>
                <a:ea typeface="Squada One"/>
                <a:cs typeface="Squada One"/>
                <a:sym typeface="Squada One"/>
              </a:rPr>
              <a:t>Some appear to be skewed due to things like their backgrounds . While others have a normal distribution</a:t>
            </a:r>
            <a:endParaRPr sz="1600">
              <a:solidFill>
                <a:srgbClr val="434343"/>
              </a:solidFill>
              <a:latin typeface="Squada One"/>
              <a:ea typeface="Squada One"/>
              <a:cs typeface="Squada One"/>
              <a:sym typeface="Squada One"/>
            </a:endParaRPr>
          </a:p>
          <a:p>
            <a:pPr indent="-330200" lvl="0" marL="457200" rtl="0" algn="l">
              <a:lnSpc>
                <a:spcPct val="100000"/>
              </a:lnSpc>
              <a:spcBef>
                <a:spcPts val="0"/>
              </a:spcBef>
              <a:spcAft>
                <a:spcPts val="0"/>
              </a:spcAft>
              <a:buClr>
                <a:srgbClr val="434343"/>
              </a:buClr>
              <a:buSzPts val="1600"/>
              <a:buFont typeface="Squada One"/>
              <a:buChar char="-"/>
            </a:pPr>
            <a:r>
              <a:rPr lang="en" sz="1600">
                <a:solidFill>
                  <a:srgbClr val="434343"/>
                </a:solidFill>
                <a:latin typeface="Squada One"/>
                <a:ea typeface="Squada One"/>
                <a:cs typeface="Squada One"/>
                <a:sym typeface="Squada One"/>
              </a:rPr>
              <a:t>RGB channels have some similarity in value distribution</a:t>
            </a:r>
            <a:endParaRPr sz="1600">
              <a:solidFill>
                <a:srgbClr val="434343"/>
              </a:solidFill>
              <a:latin typeface="Squada One"/>
              <a:ea typeface="Squada One"/>
              <a:cs typeface="Squada One"/>
              <a:sym typeface="Squada One"/>
            </a:endParaRPr>
          </a:p>
          <a:p>
            <a:pPr indent="-330200" lvl="0" marL="457200" rtl="0" algn="l">
              <a:lnSpc>
                <a:spcPct val="100000"/>
              </a:lnSpc>
              <a:spcBef>
                <a:spcPts val="0"/>
              </a:spcBef>
              <a:spcAft>
                <a:spcPts val="0"/>
              </a:spcAft>
              <a:buClr>
                <a:srgbClr val="434343"/>
              </a:buClr>
              <a:buSzPts val="1600"/>
              <a:buFont typeface="Squada One"/>
              <a:buChar char="-"/>
            </a:pPr>
            <a:r>
              <a:rPr lang="en" sz="1600">
                <a:solidFill>
                  <a:srgbClr val="434343"/>
                </a:solidFill>
                <a:latin typeface="Squada One"/>
                <a:ea typeface="Squada One"/>
                <a:cs typeface="Squada One"/>
                <a:sym typeface="Squada One"/>
              </a:rPr>
              <a:t>We see that at certain areas, some colors are more intense than others. </a:t>
            </a:r>
            <a:endParaRPr sz="1600">
              <a:solidFill>
                <a:srgbClr val="434343"/>
              </a:solidFill>
              <a:latin typeface="Squada One"/>
              <a:ea typeface="Squada One"/>
              <a:cs typeface="Squada One"/>
              <a:sym typeface="Squada One"/>
            </a:endParaRPr>
          </a:p>
          <a:p>
            <a:pPr indent="-330200" lvl="0" marL="457200" rtl="0" algn="l">
              <a:lnSpc>
                <a:spcPct val="100000"/>
              </a:lnSpc>
              <a:spcBef>
                <a:spcPts val="0"/>
              </a:spcBef>
              <a:spcAft>
                <a:spcPts val="0"/>
              </a:spcAft>
              <a:buClr>
                <a:srgbClr val="434343"/>
              </a:buClr>
              <a:buSzPts val="1600"/>
              <a:buFont typeface="Squada One"/>
              <a:buChar char="-"/>
            </a:pPr>
            <a:r>
              <a:rPr lang="en" sz="1600">
                <a:solidFill>
                  <a:srgbClr val="434343"/>
                </a:solidFill>
                <a:latin typeface="Squada One"/>
                <a:ea typeface="Squada One"/>
                <a:cs typeface="Squada One"/>
                <a:sym typeface="Squada One"/>
              </a:rPr>
              <a:t>We also notice that there are some areas where all 3 colors appear weak, indicating that part of the image may be of darker color  and some areas that appear more intense, which may indicate lighter color</a:t>
            </a:r>
            <a:endParaRPr sz="1600">
              <a:solidFill>
                <a:srgbClr val="434343"/>
              </a:solidFill>
              <a:latin typeface="Squada One"/>
              <a:ea typeface="Squada One"/>
              <a:cs typeface="Squada One"/>
              <a:sym typeface="Squada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p:nvPr/>
        </p:nvSpPr>
        <p:spPr>
          <a:xfrm>
            <a:off x="0" y="0"/>
            <a:ext cx="4572000" cy="51435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ph type="title"/>
          </p:nvPr>
        </p:nvSpPr>
        <p:spPr>
          <a:xfrm>
            <a:off x="238175" y="288575"/>
            <a:ext cx="4011300" cy="13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11">
                <a:solidFill>
                  <a:srgbClr val="434343"/>
                </a:solidFill>
                <a:latin typeface="Squada One"/>
                <a:ea typeface="Squada One"/>
                <a:cs typeface="Squada One"/>
                <a:sym typeface="Squada One"/>
              </a:rPr>
              <a:t>Model Development Summary</a:t>
            </a:r>
            <a:endParaRPr sz="3711">
              <a:solidFill>
                <a:srgbClr val="434343"/>
              </a:solidFill>
              <a:latin typeface="Squada One"/>
              <a:ea typeface="Squada One"/>
              <a:cs typeface="Squada One"/>
              <a:sym typeface="Squada One"/>
            </a:endParaRPr>
          </a:p>
        </p:txBody>
      </p:sp>
      <p:sp>
        <p:nvSpPr>
          <p:cNvPr id="93" name="Google Shape;93;p16"/>
          <p:cNvSpPr txBox="1"/>
          <p:nvPr/>
        </p:nvSpPr>
        <p:spPr>
          <a:xfrm>
            <a:off x="238175" y="1564950"/>
            <a:ext cx="38754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434343"/>
                </a:solidFill>
                <a:latin typeface="Squada One"/>
                <a:ea typeface="Squada One"/>
                <a:cs typeface="Squada One"/>
                <a:sym typeface="Squada One"/>
              </a:rPr>
              <a:t>Here is a quick summary of the model d</a:t>
            </a:r>
            <a:r>
              <a:rPr lang="en" sz="2000">
                <a:solidFill>
                  <a:srgbClr val="434343"/>
                </a:solidFill>
                <a:latin typeface="Squada One"/>
                <a:ea typeface="Squada One"/>
                <a:cs typeface="Squada One"/>
                <a:sym typeface="Squada One"/>
              </a:rPr>
              <a:t>evelopment</a:t>
            </a:r>
            <a:r>
              <a:rPr lang="en" sz="2000">
                <a:solidFill>
                  <a:srgbClr val="434343"/>
                </a:solidFill>
                <a:latin typeface="Squada One"/>
                <a:ea typeface="Squada One"/>
                <a:cs typeface="Squada One"/>
                <a:sym typeface="Squada One"/>
              </a:rPr>
              <a:t> progress, it includes:</a:t>
            </a:r>
            <a:endParaRPr sz="2000">
              <a:solidFill>
                <a:srgbClr val="434343"/>
              </a:solidFill>
              <a:latin typeface="Squada One"/>
              <a:ea typeface="Squada One"/>
              <a:cs typeface="Squada One"/>
              <a:sym typeface="Squada One"/>
            </a:endParaRPr>
          </a:p>
          <a:p>
            <a:pPr indent="-355600" lvl="0" marL="457200" rtl="0" algn="l">
              <a:spcBef>
                <a:spcPts val="0"/>
              </a:spcBef>
              <a:spcAft>
                <a:spcPts val="0"/>
              </a:spcAft>
              <a:buClr>
                <a:srgbClr val="434343"/>
              </a:buClr>
              <a:buSzPts val="2000"/>
              <a:buFont typeface="Squada One"/>
              <a:buChar char="-"/>
            </a:pPr>
            <a:r>
              <a:rPr lang="en" sz="2000">
                <a:solidFill>
                  <a:srgbClr val="434343"/>
                </a:solidFill>
                <a:latin typeface="Squada One"/>
                <a:ea typeface="Squada One"/>
                <a:cs typeface="Squada One"/>
                <a:sym typeface="Squada One"/>
              </a:rPr>
              <a:t>Changes made from model performance observations</a:t>
            </a:r>
            <a:endParaRPr sz="2000">
              <a:solidFill>
                <a:srgbClr val="434343"/>
              </a:solidFill>
              <a:latin typeface="Squada One"/>
              <a:ea typeface="Squada One"/>
              <a:cs typeface="Squada One"/>
              <a:sym typeface="Squada One"/>
            </a:endParaRPr>
          </a:p>
          <a:p>
            <a:pPr indent="-355600" lvl="0" marL="457200" rtl="0" algn="l">
              <a:spcBef>
                <a:spcPts val="0"/>
              </a:spcBef>
              <a:spcAft>
                <a:spcPts val="0"/>
              </a:spcAft>
              <a:buClr>
                <a:srgbClr val="434343"/>
              </a:buClr>
              <a:buSzPts val="2000"/>
              <a:buFont typeface="Squada One"/>
              <a:buChar char="-"/>
            </a:pPr>
            <a:r>
              <a:rPr lang="en" sz="2000">
                <a:solidFill>
                  <a:srgbClr val="434343"/>
                </a:solidFill>
                <a:latin typeface="Squada One"/>
                <a:ea typeface="Squada One"/>
                <a:cs typeface="Squada One"/>
                <a:sym typeface="Squada One"/>
              </a:rPr>
              <a:t>Alterations for model performance improvement </a:t>
            </a:r>
            <a:endParaRPr sz="2000">
              <a:solidFill>
                <a:srgbClr val="434343"/>
              </a:solidFill>
              <a:latin typeface="Squada One"/>
              <a:ea typeface="Squada One"/>
              <a:cs typeface="Squada One"/>
              <a:sym typeface="Squada One"/>
            </a:endParaRPr>
          </a:p>
          <a:p>
            <a:pPr indent="-355600" lvl="0" marL="457200" rtl="0" algn="l">
              <a:spcBef>
                <a:spcPts val="0"/>
              </a:spcBef>
              <a:spcAft>
                <a:spcPts val="0"/>
              </a:spcAft>
              <a:buClr>
                <a:srgbClr val="434343"/>
              </a:buClr>
              <a:buSzPts val="2000"/>
              <a:buFont typeface="Squada One"/>
              <a:buChar char="-"/>
            </a:pPr>
            <a:r>
              <a:rPr lang="en" sz="2000">
                <a:solidFill>
                  <a:srgbClr val="434343"/>
                </a:solidFill>
                <a:latin typeface="Squada One"/>
                <a:ea typeface="Squada One"/>
                <a:cs typeface="Squada One"/>
                <a:sym typeface="Squada One"/>
              </a:rPr>
              <a:t>Changes made for better model evaluation</a:t>
            </a:r>
            <a:endParaRPr sz="2000">
              <a:solidFill>
                <a:srgbClr val="434343"/>
              </a:solidFill>
              <a:latin typeface="Squada One"/>
              <a:ea typeface="Squada One"/>
              <a:cs typeface="Squada One"/>
              <a:sym typeface="Squada One"/>
            </a:endParaRPr>
          </a:p>
          <a:p>
            <a:pPr indent="-355600" lvl="0" marL="457200" rtl="0" algn="l">
              <a:spcBef>
                <a:spcPts val="0"/>
              </a:spcBef>
              <a:spcAft>
                <a:spcPts val="0"/>
              </a:spcAft>
              <a:buClr>
                <a:srgbClr val="434343"/>
              </a:buClr>
              <a:buSzPts val="2000"/>
              <a:buFont typeface="Squada One"/>
              <a:buChar char="-"/>
            </a:pPr>
            <a:r>
              <a:rPr lang="en" sz="2000">
                <a:solidFill>
                  <a:srgbClr val="434343"/>
                </a:solidFill>
                <a:latin typeface="Squada One"/>
                <a:ea typeface="Squada One"/>
                <a:cs typeface="Squada One"/>
                <a:sym typeface="Squada One"/>
              </a:rPr>
              <a:t>Final model creation and image evaluation</a:t>
            </a:r>
            <a:endParaRPr sz="2000">
              <a:solidFill>
                <a:srgbClr val="434343"/>
              </a:solidFill>
              <a:latin typeface="Squada One"/>
              <a:ea typeface="Squada One"/>
              <a:cs typeface="Squada One"/>
              <a:sym typeface="Squada One"/>
            </a:endParaRPr>
          </a:p>
        </p:txBody>
      </p:sp>
      <p:sp>
        <p:nvSpPr>
          <p:cNvPr id="94" name="Google Shape;94;p16"/>
          <p:cNvSpPr txBox="1"/>
          <p:nvPr/>
        </p:nvSpPr>
        <p:spPr>
          <a:xfrm>
            <a:off x="5494650" y="2102425"/>
            <a:ext cx="39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95" name="Google Shape;95;p16"/>
          <p:cNvGrpSpPr/>
          <p:nvPr/>
        </p:nvGrpSpPr>
        <p:grpSpPr>
          <a:xfrm>
            <a:off x="4572000" y="46238"/>
            <a:ext cx="4572000" cy="5051018"/>
            <a:chOff x="4572000" y="0"/>
            <a:chExt cx="4572000" cy="5051018"/>
          </a:xfrm>
        </p:grpSpPr>
        <p:pic>
          <p:nvPicPr>
            <p:cNvPr id="96" name="Google Shape;96;p16"/>
            <p:cNvPicPr preferRelativeResize="0"/>
            <p:nvPr/>
          </p:nvPicPr>
          <p:blipFill>
            <a:blip r:embed="rId3">
              <a:alphaModFix/>
            </a:blip>
            <a:stretch>
              <a:fillRect/>
            </a:stretch>
          </p:blipFill>
          <p:spPr>
            <a:xfrm>
              <a:off x="4572000" y="0"/>
              <a:ext cx="4572000" cy="4609782"/>
            </a:xfrm>
            <a:prstGeom prst="rect">
              <a:avLst/>
            </a:prstGeom>
            <a:noFill/>
            <a:ln>
              <a:noFill/>
            </a:ln>
          </p:spPr>
        </p:pic>
        <p:pic>
          <p:nvPicPr>
            <p:cNvPr id="97" name="Google Shape;97;p16"/>
            <p:cNvPicPr preferRelativeResize="0"/>
            <p:nvPr/>
          </p:nvPicPr>
          <p:blipFill rotWithShape="1">
            <a:blip r:embed="rId4">
              <a:alphaModFix/>
            </a:blip>
            <a:srcRect b="89461" l="0" r="0" t="0"/>
            <a:stretch/>
          </p:blipFill>
          <p:spPr>
            <a:xfrm>
              <a:off x="4572000" y="4565200"/>
              <a:ext cx="4572000" cy="485818"/>
            </a:xfrm>
            <a:prstGeom prst="rect">
              <a:avLst/>
            </a:prstGeom>
            <a:noFill/>
            <a:ln>
              <a:noFill/>
            </a:ln>
          </p:spPr>
        </p:pic>
      </p:grpSp>
      <p:sp>
        <p:nvSpPr>
          <p:cNvPr id="98" name="Google Shape;98;p16"/>
          <p:cNvSpPr/>
          <p:nvPr/>
        </p:nvSpPr>
        <p:spPr>
          <a:xfrm>
            <a:off x="4569375" y="125"/>
            <a:ext cx="4572000" cy="5177400"/>
          </a:xfrm>
          <a:prstGeom prst="rect">
            <a:avLst/>
          </a:prstGeom>
          <a:solidFill>
            <a:srgbClr val="5F5F5F">
              <a:alpha val="86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nvSpPr>
        <p:spPr>
          <a:xfrm>
            <a:off x="4850950" y="1265075"/>
            <a:ext cx="39189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Squada One"/>
              <a:buAutoNum type="arabicPeriod"/>
            </a:pPr>
            <a:r>
              <a:rPr lang="en" sz="2000">
                <a:solidFill>
                  <a:schemeClr val="lt1"/>
                </a:solidFill>
                <a:latin typeface="Squada One"/>
                <a:ea typeface="Squada One"/>
                <a:cs typeface="Squada One"/>
                <a:sym typeface="Squada One"/>
              </a:rPr>
              <a:t>DCGAN 1 (Convergence Failure)</a:t>
            </a:r>
            <a:endParaRPr sz="2000">
              <a:solidFill>
                <a:schemeClr val="lt1"/>
              </a:solidFill>
              <a:latin typeface="Squada One"/>
              <a:ea typeface="Squada One"/>
              <a:cs typeface="Squada One"/>
              <a:sym typeface="Squada One"/>
            </a:endParaRPr>
          </a:p>
          <a:p>
            <a:pPr indent="-355600" lvl="0" marL="457200" rtl="0" algn="l">
              <a:spcBef>
                <a:spcPts val="0"/>
              </a:spcBef>
              <a:spcAft>
                <a:spcPts val="0"/>
              </a:spcAft>
              <a:buClr>
                <a:schemeClr val="lt1"/>
              </a:buClr>
              <a:buSzPts val="2000"/>
              <a:buFont typeface="Squada One"/>
              <a:buAutoNum type="arabicPeriod"/>
            </a:pPr>
            <a:r>
              <a:rPr lang="en" sz="2000">
                <a:solidFill>
                  <a:schemeClr val="lt1"/>
                </a:solidFill>
                <a:latin typeface="Squada One"/>
                <a:ea typeface="Squada One"/>
                <a:cs typeface="Squada One"/>
                <a:sym typeface="Squada One"/>
              </a:rPr>
              <a:t>DCGAN 2 (Successful Base model) </a:t>
            </a:r>
            <a:endParaRPr sz="2000">
              <a:solidFill>
                <a:schemeClr val="lt1"/>
              </a:solidFill>
              <a:latin typeface="Squada One"/>
              <a:ea typeface="Squada One"/>
              <a:cs typeface="Squada One"/>
              <a:sym typeface="Squada One"/>
            </a:endParaRPr>
          </a:p>
          <a:p>
            <a:pPr indent="-355600" lvl="0" marL="457200" rtl="0" algn="l">
              <a:spcBef>
                <a:spcPts val="0"/>
              </a:spcBef>
              <a:spcAft>
                <a:spcPts val="0"/>
              </a:spcAft>
              <a:buClr>
                <a:schemeClr val="lt1"/>
              </a:buClr>
              <a:buSzPts val="2000"/>
              <a:buFont typeface="Squada One"/>
              <a:buAutoNum type="arabicPeriod"/>
            </a:pPr>
            <a:r>
              <a:rPr lang="en" sz="2000">
                <a:solidFill>
                  <a:schemeClr val="lt1"/>
                </a:solidFill>
                <a:latin typeface="Squada One"/>
                <a:ea typeface="Squada One"/>
                <a:cs typeface="Squada One"/>
                <a:sym typeface="Squada One"/>
              </a:rPr>
              <a:t>DCGAN 3 (Upsampling vs Transpose 2D)</a:t>
            </a:r>
            <a:endParaRPr sz="2000">
              <a:solidFill>
                <a:schemeClr val="lt1"/>
              </a:solidFill>
              <a:latin typeface="Squada One"/>
              <a:ea typeface="Squada One"/>
              <a:cs typeface="Squada One"/>
              <a:sym typeface="Squada One"/>
            </a:endParaRPr>
          </a:p>
          <a:p>
            <a:pPr indent="-355600" lvl="0" marL="457200" rtl="0" algn="l">
              <a:spcBef>
                <a:spcPts val="0"/>
              </a:spcBef>
              <a:spcAft>
                <a:spcPts val="0"/>
              </a:spcAft>
              <a:buClr>
                <a:schemeClr val="lt1"/>
              </a:buClr>
              <a:buSzPts val="2000"/>
              <a:buFont typeface="Squada One"/>
              <a:buAutoNum type="arabicPeriod"/>
            </a:pPr>
            <a:r>
              <a:rPr lang="en" sz="2000">
                <a:solidFill>
                  <a:schemeClr val="lt1"/>
                </a:solidFill>
                <a:latin typeface="Squada One"/>
                <a:ea typeface="Squada One"/>
                <a:cs typeface="Squada One"/>
                <a:sym typeface="Squada One"/>
              </a:rPr>
              <a:t>DCGAN 4 (Mode Collapse)</a:t>
            </a:r>
            <a:endParaRPr sz="2000">
              <a:solidFill>
                <a:schemeClr val="lt1"/>
              </a:solidFill>
              <a:latin typeface="Squada One"/>
              <a:ea typeface="Squada One"/>
              <a:cs typeface="Squada One"/>
              <a:sym typeface="Squada One"/>
            </a:endParaRPr>
          </a:p>
          <a:p>
            <a:pPr indent="-355600" lvl="0" marL="457200" rtl="0" algn="l">
              <a:spcBef>
                <a:spcPts val="0"/>
              </a:spcBef>
              <a:spcAft>
                <a:spcPts val="0"/>
              </a:spcAft>
              <a:buClr>
                <a:schemeClr val="lt1"/>
              </a:buClr>
              <a:buSzPts val="2000"/>
              <a:buFont typeface="Squada One"/>
              <a:buAutoNum type="arabicPeriod"/>
            </a:pPr>
            <a:r>
              <a:rPr lang="en" sz="2000">
                <a:solidFill>
                  <a:schemeClr val="lt1"/>
                </a:solidFill>
                <a:latin typeface="Squada One"/>
                <a:ea typeface="Squada One"/>
                <a:cs typeface="Squada One"/>
                <a:sym typeface="Squada One"/>
              </a:rPr>
              <a:t>DCGAN 5 (Use of Inception Score)</a:t>
            </a:r>
            <a:endParaRPr sz="2000">
              <a:solidFill>
                <a:schemeClr val="lt1"/>
              </a:solidFill>
              <a:latin typeface="Squada One"/>
              <a:ea typeface="Squada One"/>
              <a:cs typeface="Squada One"/>
              <a:sym typeface="Squada One"/>
            </a:endParaRPr>
          </a:p>
          <a:p>
            <a:pPr indent="-355600" lvl="0" marL="457200" rtl="0" algn="l">
              <a:spcBef>
                <a:spcPts val="0"/>
              </a:spcBef>
              <a:spcAft>
                <a:spcPts val="0"/>
              </a:spcAft>
              <a:buClr>
                <a:schemeClr val="lt1"/>
              </a:buClr>
              <a:buSzPts val="2000"/>
              <a:buFont typeface="Squada One"/>
              <a:buAutoNum type="arabicPeriod"/>
            </a:pPr>
            <a:r>
              <a:rPr lang="en" sz="2000">
                <a:solidFill>
                  <a:schemeClr val="lt1"/>
                </a:solidFill>
                <a:latin typeface="Squada One"/>
                <a:ea typeface="Squada One"/>
                <a:cs typeface="Squada One"/>
                <a:sym typeface="Squada One"/>
              </a:rPr>
              <a:t>WGAN (Wasserstein DCGAN)</a:t>
            </a:r>
            <a:endParaRPr sz="2000">
              <a:solidFill>
                <a:schemeClr val="lt1"/>
              </a:solidFill>
              <a:latin typeface="Squada One"/>
              <a:ea typeface="Squada One"/>
              <a:cs typeface="Squada One"/>
              <a:sym typeface="Squada One"/>
            </a:endParaRPr>
          </a:p>
          <a:p>
            <a:pPr indent="-355600" lvl="0" marL="457200" rtl="0" algn="l">
              <a:spcBef>
                <a:spcPts val="0"/>
              </a:spcBef>
              <a:spcAft>
                <a:spcPts val="0"/>
              </a:spcAft>
              <a:buClr>
                <a:schemeClr val="lt1"/>
              </a:buClr>
              <a:buSzPts val="2000"/>
              <a:buFont typeface="Squada One"/>
              <a:buAutoNum type="arabicPeriod"/>
            </a:pPr>
            <a:r>
              <a:rPr lang="en" sz="2000">
                <a:solidFill>
                  <a:schemeClr val="lt1"/>
                </a:solidFill>
                <a:latin typeface="Squada One"/>
                <a:ea typeface="Squada One"/>
                <a:cs typeface="Squada One"/>
                <a:sym typeface="Squada One"/>
              </a:rPr>
              <a:t>CGAN  (Conditional DCGAN)</a:t>
            </a:r>
            <a:endParaRPr sz="2000">
              <a:solidFill>
                <a:schemeClr val="lt1"/>
              </a:solidFill>
              <a:latin typeface="Squada One"/>
              <a:ea typeface="Squada One"/>
              <a:cs typeface="Squada One"/>
              <a:sym typeface="Squada One"/>
            </a:endParaRPr>
          </a:p>
          <a:p>
            <a:pPr indent="-355600" lvl="0" marL="457200" rtl="0" algn="l">
              <a:spcBef>
                <a:spcPts val="0"/>
              </a:spcBef>
              <a:spcAft>
                <a:spcPts val="0"/>
              </a:spcAft>
              <a:buClr>
                <a:schemeClr val="lt1"/>
              </a:buClr>
              <a:buSzPts val="2000"/>
              <a:buFont typeface="Squada One"/>
              <a:buAutoNum type="arabicPeriod"/>
            </a:pPr>
            <a:r>
              <a:rPr lang="en" sz="2000">
                <a:solidFill>
                  <a:schemeClr val="lt1"/>
                </a:solidFill>
                <a:latin typeface="Squada One"/>
                <a:ea typeface="Squada One"/>
                <a:cs typeface="Squada One"/>
                <a:sym typeface="Squada One"/>
              </a:rPr>
              <a:t>Model Use on </a:t>
            </a:r>
            <a:r>
              <a:rPr lang="en" sz="2000">
                <a:solidFill>
                  <a:schemeClr val="lt1"/>
                </a:solidFill>
                <a:latin typeface="Squada One"/>
                <a:ea typeface="Squada One"/>
                <a:cs typeface="Squada One"/>
                <a:sym typeface="Squada One"/>
              </a:rPr>
              <a:t>Separate</a:t>
            </a:r>
            <a:r>
              <a:rPr lang="en" sz="2000">
                <a:solidFill>
                  <a:schemeClr val="lt1"/>
                </a:solidFill>
                <a:latin typeface="Squada One"/>
                <a:ea typeface="Squada One"/>
                <a:cs typeface="Squada One"/>
                <a:sym typeface="Squada One"/>
              </a:rPr>
              <a:t> Classes</a:t>
            </a:r>
            <a:endParaRPr sz="2000">
              <a:solidFill>
                <a:schemeClr val="lt1"/>
              </a:solidFill>
              <a:latin typeface="Squada One"/>
              <a:ea typeface="Squada One"/>
              <a:cs typeface="Squada One"/>
              <a:sym typeface="Squada One"/>
            </a:endParaRPr>
          </a:p>
        </p:txBody>
      </p:sp>
      <p:pic>
        <p:nvPicPr>
          <p:cNvPr id="100" name="Google Shape;100;p16"/>
          <p:cNvPicPr preferRelativeResize="0"/>
          <p:nvPr/>
        </p:nvPicPr>
        <p:blipFill>
          <a:blip r:embed="rId5">
            <a:alphaModFix/>
          </a:blip>
          <a:stretch>
            <a:fillRect/>
          </a:stretch>
        </p:blipFill>
        <p:spPr>
          <a:xfrm>
            <a:off x="8495350" y="1653276"/>
            <a:ext cx="439351" cy="360175"/>
          </a:xfrm>
          <a:prstGeom prst="rect">
            <a:avLst/>
          </a:prstGeom>
          <a:noFill/>
          <a:ln>
            <a:noFill/>
          </a:ln>
        </p:spPr>
      </p:pic>
      <p:pic>
        <p:nvPicPr>
          <p:cNvPr id="101" name="Google Shape;101;p16"/>
          <p:cNvPicPr preferRelativeResize="0"/>
          <p:nvPr/>
        </p:nvPicPr>
        <p:blipFill>
          <a:blip r:embed="rId5">
            <a:alphaModFix/>
          </a:blip>
          <a:stretch>
            <a:fillRect/>
          </a:stretch>
        </p:blipFill>
        <p:spPr>
          <a:xfrm>
            <a:off x="7847825" y="3511351"/>
            <a:ext cx="439351" cy="360175"/>
          </a:xfrm>
          <a:prstGeom prst="rect">
            <a:avLst/>
          </a:prstGeom>
          <a:noFill/>
          <a:ln>
            <a:noFill/>
          </a:ln>
        </p:spPr>
      </p:pic>
      <p:pic>
        <p:nvPicPr>
          <p:cNvPr id="102" name="Google Shape;102;p16"/>
          <p:cNvPicPr preferRelativeResize="0"/>
          <p:nvPr/>
        </p:nvPicPr>
        <p:blipFill>
          <a:blip r:embed="rId5">
            <a:alphaModFix/>
          </a:blip>
          <a:stretch>
            <a:fillRect/>
          </a:stretch>
        </p:blipFill>
        <p:spPr>
          <a:xfrm>
            <a:off x="8287175" y="3807226"/>
            <a:ext cx="439351" cy="36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p:nvPr/>
        </p:nvSpPr>
        <p:spPr>
          <a:xfrm>
            <a:off x="0" y="0"/>
            <a:ext cx="9178200" cy="1050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ph type="title"/>
          </p:nvPr>
        </p:nvSpPr>
        <p:spPr>
          <a:xfrm>
            <a:off x="238175" y="145700"/>
            <a:ext cx="60252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11">
                <a:solidFill>
                  <a:srgbClr val="434343"/>
                </a:solidFill>
                <a:latin typeface="Squada One"/>
                <a:ea typeface="Squada One"/>
                <a:cs typeface="Squada One"/>
                <a:sym typeface="Squada One"/>
              </a:rPr>
              <a:t>DCGAN 2 (Successful Base Model)</a:t>
            </a:r>
            <a:endParaRPr sz="3711">
              <a:solidFill>
                <a:srgbClr val="434343"/>
              </a:solidFill>
              <a:latin typeface="Squada One"/>
              <a:ea typeface="Squada One"/>
              <a:cs typeface="Squada One"/>
              <a:sym typeface="Squada One"/>
            </a:endParaRPr>
          </a:p>
        </p:txBody>
      </p:sp>
      <p:sp>
        <p:nvSpPr>
          <p:cNvPr id="109" name="Google Shape;109;p17"/>
          <p:cNvSpPr txBox="1"/>
          <p:nvPr>
            <p:ph idx="1" type="body"/>
          </p:nvPr>
        </p:nvSpPr>
        <p:spPr>
          <a:xfrm>
            <a:off x="200075" y="1100750"/>
            <a:ext cx="8778000" cy="75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34343"/>
                </a:solidFill>
                <a:latin typeface="Squada One"/>
                <a:ea typeface="Squada One"/>
                <a:cs typeface="Squada One"/>
                <a:sym typeface="Squada One"/>
              </a:rPr>
              <a:t>The first model that I will be going through is my 1st successful base model for DCGAN. The model was labelled as DCGAN 2 as i</a:t>
            </a:r>
            <a:r>
              <a:rPr lang="en" sz="1600">
                <a:solidFill>
                  <a:srgbClr val="434343"/>
                </a:solidFill>
                <a:latin typeface="Squada One"/>
                <a:ea typeface="Squada One"/>
                <a:cs typeface="Squada One"/>
                <a:sym typeface="Squada One"/>
              </a:rPr>
              <a:t>t was optimized from my first model which was met with a Convergence Failure problem. </a:t>
            </a:r>
            <a:endParaRPr sz="1600">
              <a:solidFill>
                <a:srgbClr val="434343"/>
              </a:solidFill>
              <a:latin typeface="Squada One"/>
              <a:ea typeface="Squada One"/>
              <a:cs typeface="Squada One"/>
              <a:sym typeface="Squada One"/>
            </a:endParaRPr>
          </a:p>
        </p:txBody>
      </p:sp>
      <p:sp>
        <p:nvSpPr>
          <p:cNvPr id="110" name="Google Shape;110;p17"/>
          <p:cNvSpPr txBox="1"/>
          <p:nvPr/>
        </p:nvSpPr>
        <p:spPr>
          <a:xfrm>
            <a:off x="200075" y="1674475"/>
            <a:ext cx="222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34343"/>
                </a:solidFill>
                <a:latin typeface="Squada One"/>
                <a:ea typeface="Squada One"/>
                <a:cs typeface="Squada One"/>
                <a:sym typeface="Squada One"/>
              </a:rPr>
              <a:t>Model Architecture</a:t>
            </a:r>
            <a:endParaRPr sz="2200">
              <a:solidFill>
                <a:srgbClr val="434343"/>
              </a:solidFill>
              <a:latin typeface="Squada One"/>
              <a:ea typeface="Squada One"/>
              <a:cs typeface="Squada One"/>
              <a:sym typeface="Squada One"/>
            </a:endParaRPr>
          </a:p>
        </p:txBody>
      </p:sp>
      <p:sp>
        <p:nvSpPr>
          <p:cNvPr id="111" name="Google Shape;111;p17"/>
          <p:cNvSpPr txBox="1"/>
          <p:nvPr/>
        </p:nvSpPr>
        <p:spPr>
          <a:xfrm>
            <a:off x="2943275" y="2028700"/>
            <a:ext cx="18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Squada One"/>
                <a:ea typeface="Squada One"/>
                <a:cs typeface="Squada One"/>
                <a:sym typeface="Squada One"/>
              </a:rPr>
              <a:t>Discriminator </a:t>
            </a:r>
            <a:endParaRPr sz="1600">
              <a:solidFill>
                <a:srgbClr val="434343"/>
              </a:solidFill>
              <a:latin typeface="Squada One"/>
              <a:ea typeface="Squada One"/>
              <a:cs typeface="Squada One"/>
              <a:sym typeface="Squada One"/>
            </a:endParaRPr>
          </a:p>
        </p:txBody>
      </p:sp>
      <p:sp>
        <p:nvSpPr>
          <p:cNvPr id="112" name="Google Shape;112;p17"/>
          <p:cNvSpPr txBox="1"/>
          <p:nvPr/>
        </p:nvSpPr>
        <p:spPr>
          <a:xfrm>
            <a:off x="200075" y="2467975"/>
            <a:ext cx="2773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Squada One"/>
                <a:ea typeface="Squada One"/>
                <a:cs typeface="Squada One"/>
                <a:sym typeface="Squada One"/>
              </a:rPr>
              <a:t>Dense(4096) [ReLU]</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Reshape((4,4,256))</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Conv2DTrans(ker=4, str=2,pad=’same’)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BatchNorm(momentum=0.8)</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Activation(ReLU)</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X 3, nodes: 256 -&gt; 128 -&gt; 64</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Conv2D(3,ker=3, 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Activation(Tanh)</a:t>
            </a:r>
            <a:endParaRPr>
              <a:solidFill>
                <a:srgbClr val="434343"/>
              </a:solidFill>
              <a:latin typeface="Squada One"/>
              <a:ea typeface="Squada One"/>
              <a:cs typeface="Squada One"/>
              <a:sym typeface="Squada One"/>
            </a:endParaRPr>
          </a:p>
        </p:txBody>
      </p:sp>
      <p:sp>
        <p:nvSpPr>
          <p:cNvPr id="113" name="Google Shape;113;p17"/>
          <p:cNvSpPr txBox="1"/>
          <p:nvPr/>
        </p:nvSpPr>
        <p:spPr>
          <a:xfrm>
            <a:off x="200075" y="2028700"/>
            <a:ext cx="18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Squada One"/>
                <a:ea typeface="Squada One"/>
                <a:cs typeface="Squada One"/>
                <a:sym typeface="Squada One"/>
              </a:rPr>
              <a:t>Generator </a:t>
            </a:r>
            <a:endParaRPr sz="1600">
              <a:solidFill>
                <a:srgbClr val="434343"/>
              </a:solidFill>
              <a:latin typeface="Squada One"/>
              <a:ea typeface="Squada One"/>
              <a:cs typeface="Squada One"/>
              <a:sym typeface="Squada One"/>
            </a:endParaRPr>
          </a:p>
        </p:txBody>
      </p:sp>
      <p:sp>
        <p:nvSpPr>
          <p:cNvPr id="114" name="Google Shape;114;p17"/>
          <p:cNvSpPr txBox="1"/>
          <p:nvPr/>
        </p:nvSpPr>
        <p:spPr>
          <a:xfrm>
            <a:off x="2943275" y="2399925"/>
            <a:ext cx="2773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Squada One"/>
                <a:ea typeface="Squada One"/>
                <a:cs typeface="Squada One"/>
                <a:sym typeface="Squada One"/>
              </a:rPr>
              <a:t>Conv2D(ker=3, stride=2,pad=’same’)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a:t>
            </a:r>
            <a:r>
              <a:rPr lang="en">
                <a:solidFill>
                  <a:srgbClr val="434343"/>
                </a:solidFill>
                <a:latin typeface="Squada One"/>
                <a:ea typeface="Squada One"/>
                <a:cs typeface="Squada One"/>
                <a:sym typeface="Squada One"/>
              </a:rPr>
              <a:t>LeakyReLU(alpha=0.2))</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Dropout(0.2)</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x4 , nodes: 32 -&gt;64 -&gt; 128 -&gt; 256</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Flatten()</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Dense(1)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Activation(Sigmoid)</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Optimizer(Adam(lr=0.0002, beta_l=0.5))</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Loss(Binary Cross Entropy)</a:t>
            </a:r>
            <a:endParaRPr>
              <a:solidFill>
                <a:srgbClr val="434343"/>
              </a:solidFill>
              <a:latin typeface="Squada One"/>
              <a:ea typeface="Squada One"/>
              <a:cs typeface="Squada One"/>
              <a:sym typeface="Squada One"/>
            </a:endParaRPr>
          </a:p>
        </p:txBody>
      </p:sp>
      <p:sp>
        <p:nvSpPr>
          <p:cNvPr id="115" name="Google Shape;115;p17"/>
          <p:cNvSpPr txBox="1"/>
          <p:nvPr/>
        </p:nvSpPr>
        <p:spPr>
          <a:xfrm>
            <a:off x="5515050" y="1674475"/>
            <a:ext cx="2952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34343"/>
                </a:solidFill>
                <a:latin typeface="Squada One"/>
                <a:ea typeface="Squada One"/>
                <a:cs typeface="Squada One"/>
                <a:sym typeface="Squada One"/>
              </a:rPr>
              <a:t>Model Performance</a:t>
            </a:r>
            <a:endParaRPr sz="2200">
              <a:solidFill>
                <a:srgbClr val="434343"/>
              </a:solidFill>
              <a:latin typeface="Squada One"/>
              <a:ea typeface="Squada One"/>
              <a:cs typeface="Squada One"/>
              <a:sym typeface="Squada One"/>
            </a:endParaRPr>
          </a:p>
        </p:txBody>
      </p:sp>
      <p:pic>
        <p:nvPicPr>
          <p:cNvPr id="116" name="Google Shape;116;p17"/>
          <p:cNvPicPr preferRelativeResize="0"/>
          <p:nvPr/>
        </p:nvPicPr>
        <p:blipFill rotWithShape="1">
          <a:blip r:embed="rId3">
            <a:alphaModFix/>
          </a:blip>
          <a:srcRect b="8368" l="13086" r="10693" t="5268"/>
          <a:stretch/>
        </p:blipFill>
        <p:spPr>
          <a:xfrm>
            <a:off x="5569475" y="2070850"/>
            <a:ext cx="3194450" cy="2412825"/>
          </a:xfrm>
          <a:prstGeom prst="rect">
            <a:avLst/>
          </a:prstGeom>
          <a:noFill/>
          <a:ln>
            <a:noFill/>
          </a:ln>
        </p:spPr>
      </p:pic>
      <p:sp>
        <p:nvSpPr>
          <p:cNvPr id="117" name="Google Shape;117;p17"/>
          <p:cNvSpPr txBox="1"/>
          <p:nvPr/>
        </p:nvSpPr>
        <p:spPr>
          <a:xfrm>
            <a:off x="5639325" y="4534150"/>
            <a:ext cx="30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quada One"/>
                <a:ea typeface="Squada One"/>
                <a:cs typeface="Squada One"/>
                <a:sym typeface="Squada One"/>
              </a:rPr>
              <a:t>Epoch=150, n_batch = 128</a:t>
            </a:r>
            <a:endParaRPr>
              <a:latin typeface="Squada One"/>
              <a:ea typeface="Squada One"/>
              <a:cs typeface="Squada One"/>
              <a:sym typeface="Squada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0" y="0"/>
            <a:ext cx="9178200" cy="1050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ph type="title"/>
          </p:nvPr>
        </p:nvSpPr>
        <p:spPr>
          <a:xfrm>
            <a:off x="238175" y="145700"/>
            <a:ext cx="60252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11">
                <a:solidFill>
                  <a:srgbClr val="434343"/>
                </a:solidFill>
                <a:latin typeface="Squada One"/>
                <a:ea typeface="Squada One"/>
                <a:cs typeface="Squada One"/>
                <a:sym typeface="Squada One"/>
              </a:rPr>
              <a:t>DCGAN 2 (Results)</a:t>
            </a:r>
            <a:endParaRPr sz="3711">
              <a:solidFill>
                <a:srgbClr val="434343"/>
              </a:solidFill>
              <a:latin typeface="Squada One"/>
              <a:ea typeface="Squada One"/>
              <a:cs typeface="Squada One"/>
              <a:sym typeface="Squada One"/>
            </a:endParaRPr>
          </a:p>
        </p:txBody>
      </p:sp>
      <p:sp>
        <p:nvSpPr>
          <p:cNvPr id="124" name="Google Shape;124;p18"/>
          <p:cNvSpPr txBox="1"/>
          <p:nvPr/>
        </p:nvSpPr>
        <p:spPr>
          <a:xfrm>
            <a:off x="182175" y="1156800"/>
            <a:ext cx="51864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Squada One"/>
                <a:ea typeface="Squada One"/>
                <a:cs typeface="Squada One"/>
                <a:sym typeface="Squada One"/>
              </a:rPr>
              <a:t>From the model’s image results we see that:</a:t>
            </a:r>
            <a:endParaRPr sz="1900">
              <a:latin typeface="Squada One"/>
              <a:ea typeface="Squada One"/>
              <a:cs typeface="Squada One"/>
              <a:sym typeface="Squada One"/>
            </a:endParaRPr>
          </a:p>
          <a:p>
            <a:pPr indent="-349250" lvl="0" marL="457200" rtl="0" algn="l">
              <a:spcBef>
                <a:spcPts val="0"/>
              </a:spcBef>
              <a:spcAft>
                <a:spcPts val="0"/>
              </a:spcAft>
              <a:buSzPts val="1900"/>
              <a:buFont typeface="Squada One"/>
              <a:buChar char="-"/>
            </a:pPr>
            <a:r>
              <a:rPr lang="en" sz="1900">
                <a:latin typeface="Squada One"/>
                <a:ea typeface="Squada One"/>
                <a:cs typeface="Squada One"/>
                <a:sym typeface="Squada One"/>
              </a:rPr>
              <a:t>Model was successful in generating </a:t>
            </a:r>
            <a:r>
              <a:rPr lang="en" sz="1900">
                <a:latin typeface="Squada One"/>
                <a:ea typeface="Squada One"/>
                <a:cs typeface="Squada One"/>
                <a:sym typeface="Squada One"/>
              </a:rPr>
              <a:t>images</a:t>
            </a:r>
            <a:r>
              <a:rPr lang="en" sz="1900">
                <a:latin typeface="Squada One"/>
                <a:ea typeface="Squada One"/>
                <a:cs typeface="Squada One"/>
                <a:sym typeface="Squada One"/>
              </a:rPr>
              <a:t> that are </a:t>
            </a:r>
            <a:r>
              <a:rPr lang="en" sz="1900">
                <a:latin typeface="Squada One"/>
                <a:ea typeface="Squada One"/>
                <a:cs typeface="Squada One"/>
                <a:sym typeface="Squada One"/>
              </a:rPr>
              <a:t>unique</a:t>
            </a:r>
            <a:r>
              <a:rPr lang="en" sz="1900">
                <a:latin typeface="Squada One"/>
                <a:ea typeface="Squada One"/>
                <a:cs typeface="Squada One"/>
                <a:sym typeface="Squada One"/>
              </a:rPr>
              <a:t> and look </a:t>
            </a:r>
            <a:r>
              <a:rPr lang="en" sz="1900">
                <a:latin typeface="Squada One"/>
                <a:ea typeface="Squada One"/>
                <a:cs typeface="Squada One"/>
                <a:sym typeface="Squada One"/>
              </a:rPr>
              <a:t>somewhat</a:t>
            </a:r>
            <a:r>
              <a:rPr lang="en" sz="1900">
                <a:latin typeface="Squada One"/>
                <a:ea typeface="Squada One"/>
                <a:cs typeface="Squada One"/>
                <a:sym typeface="Squada One"/>
              </a:rPr>
              <a:t> like certain categories in the training data </a:t>
            </a:r>
            <a:endParaRPr sz="1900">
              <a:latin typeface="Squada One"/>
              <a:ea typeface="Squada One"/>
              <a:cs typeface="Squada One"/>
              <a:sym typeface="Squada One"/>
            </a:endParaRPr>
          </a:p>
          <a:p>
            <a:pPr indent="-349250" lvl="0" marL="457200" rtl="0" algn="l">
              <a:spcBef>
                <a:spcPts val="0"/>
              </a:spcBef>
              <a:spcAft>
                <a:spcPts val="0"/>
              </a:spcAft>
              <a:buSzPts val="1900"/>
              <a:buFont typeface="Squada One"/>
              <a:buChar char="-"/>
            </a:pPr>
            <a:r>
              <a:rPr lang="en" sz="1900">
                <a:latin typeface="Squada One"/>
                <a:ea typeface="Squada One"/>
                <a:cs typeface="Squada One"/>
                <a:sym typeface="Squada One"/>
              </a:rPr>
              <a:t>Problems like failure to converge and mode collapse are not present or very insignificant </a:t>
            </a:r>
            <a:endParaRPr sz="1900">
              <a:latin typeface="Squada One"/>
              <a:ea typeface="Squada One"/>
              <a:cs typeface="Squada One"/>
              <a:sym typeface="Squada One"/>
            </a:endParaRPr>
          </a:p>
          <a:p>
            <a:pPr indent="0" lvl="0" marL="0" rtl="0" algn="l">
              <a:spcBef>
                <a:spcPts val="0"/>
              </a:spcBef>
              <a:spcAft>
                <a:spcPts val="0"/>
              </a:spcAft>
              <a:buNone/>
            </a:pPr>
            <a:r>
              <a:rPr lang="en" sz="1900">
                <a:latin typeface="Squada One"/>
                <a:ea typeface="Squada One"/>
                <a:cs typeface="Squada One"/>
                <a:sym typeface="Squada One"/>
              </a:rPr>
              <a:t>Problems: </a:t>
            </a:r>
            <a:endParaRPr sz="1900">
              <a:latin typeface="Squada One"/>
              <a:ea typeface="Squada One"/>
              <a:cs typeface="Squada One"/>
              <a:sym typeface="Squada One"/>
            </a:endParaRPr>
          </a:p>
          <a:p>
            <a:pPr indent="-349250" lvl="0" marL="457200" rtl="0" algn="l">
              <a:spcBef>
                <a:spcPts val="0"/>
              </a:spcBef>
              <a:spcAft>
                <a:spcPts val="0"/>
              </a:spcAft>
              <a:buSzPts val="1900"/>
              <a:buFont typeface="Squada One"/>
              <a:buChar char="-"/>
            </a:pPr>
            <a:r>
              <a:rPr lang="en" sz="1900">
                <a:latin typeface="Squada One"/>
                <a:ea typeface="Squada One"/>
                <a:cs typeface="Squada One"/>
                <a:sym typeface="Squada One"/>
              </a:rPr>
              <a:t>Images seem to have pixelated areas due to overlapping from Conv2D Transpose layer</a:t>
            </a:r>
            <a:endParaRPr sz="1900">
              <a:latin typeface="Squada One"/>
              <a:ea typeface="Squada One"/>
              <a:cs typeface="Squada One"/>
              <a:sym typeface="Squada One"/>
            </a:endParaRPr>
          </a:p>
          <a:p>
            <a:pPr indent="-349250" lvl="0" marL="457200" rtl="0" algn="l">
              <a:spcBef>
                <a:spcPts val="0"/>
              </a:spcBef>
              <a:spcAft>
                <a:spcPts val="0"/>
              </a:spcAft>
              <a:buSzPts val="1900"/>
              <a:buFont typeface="Squada One"/>
              <a:buChar char="-"/>
            </a:pPr>
            <a:r>
              <a:rPr lang="en" sz="1900">
                <a:latin typeface="Squada One"/>
                <a:ea typeface="Squada One"/>
                <a:cs typeface="Squada One"/>
                <a:sym typeface="Squada One"/>
              </a:rPr>
              <a:t>It would seem training is not enough as quite a few images look weird</a:t>
            </a:r>
            <a:endParaRPr sz="1900">
              <a:latin typeface="Squada One"/>
              <a:ea typeface="Squada One"/>
              <a:cs typeface="Squada One"/>
              <a:sym typeface="Squada One"/>
            </a:endParaRPr>
          </a:p>
        </p:txBody>
      </p:sp>
      <p:sp>
        <p:nvSpPr>
          <p:cNvPr id="125" name="Google Shape;125;p18"/>
          <p:cNvSpPr/>
          <p:nvPr/>
        </p:nvSpPr>
        <p:spPr>
          <a:xfrm>
            <a:off x="5816838" y="0"/>
            <a:ext cx="3327300" cy="51435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18"/>
          <p:cNvPicPr preferRelativeResize="0"/>
          <p:nvPr/>
        </p:nvPicPr>
        <p:blipFill rotWithShape="1">
          <a:blip r:embed="rId3">
            <a:alphaModFix/>
          </a:blip>
          <a:srcRect b="9233" l="13208" r="10531" t="9485"/>
          <a:stretch/>
        </p:blipFill>
        <p:spPr>
          <a:xfrm>
            <a:off x="5816850" y="0"/>
            <a:ext cx="3361350" cy="2388433"/>
          </a:xfrm>
          <a:prstGeom prst="rect">
            <a:avLst/>
          </a:prstGeom>
          <a:noFill/>
          <a:ln>
            <a:noFill/>
          </a:ln>
        </p:spPr>
      </p:pic>
      <p:pic>
        <p:nvPicPr>
          <p:cNvPr id="127" name="Google Shape;127;p18"/>
          <p:cNvPicPr preferRelativeResize="0"/>
          <p:nvPr/>
        </p:nvPicPr>
        <p:blipFill rotWithShape="1">
          <a:blip r:embed="rId3">
            <a:alphaModFix/>
          </a:blip>
          <a:srcRect b="12026" l="46677" r="44065" t="74154"/>
          <a:stretch/>
        </p:blipFill>
        <p:spPr>
          <a:xfrm>
            <a:off x="6208063" y="2517250"/>
            <a:ext cx="2544875" cy="2532529"/>
          </a:xfrm>
          <a:prstGeom prst="rect">
            <a:avLst/>
          </a:prstGeom>
          <a:noFill/>
          <a:ln>
            <a:noFill/>
          </a:ln>
        </p:spPr>
      </p:pic>
      <p:sp>
        <p:nvSpPr>
          <p:cNvPr id="128" name="Google Shape;128;p18"/>
          <p:cNvSpPr/>
          <p:nvPr/>
        </p:nvSpPr>
        <p:spPr>
          <a:xfrm>
            <a:off x="6225075" y="4535575"/>
            <a:ext cx="2544900" cy="514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cxnSp>
        <p:nvCxnSpPr>
          <p:cNvPr id="129" name="Google Shape;129;p18"/>
          <p:cNvCxnSpPr>
            <a:stCxn id="128" idx="2"/>
          </p:cNvCxnSpPr>
          <p:nvPr/>
        </p:nvCxnSpPr>
        <p:spPr>
          <a:xfrm rot="10800000">
            <a:off x="4736175" y="4650475"/>
            <a:ext cx="1488900" cy="142200"/>
          </a:xfrm>
          <a:prstGeom prst="straightConnector1">
            <a:avLst/>
          </a:prstGeom>
          <a:noFill/>
          <a:ln cap="flat" cmpd="sng" w="28575">
            <a:solidFill>
              <a:srgbClr val="FF0000"/>
            </a:solidFill>
            <a:prstDash val="solid"/>
            <a:round/>
            <a:headEnd len="med" w="med" type="stealth"/>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p:nvPr/>
        </p:nvSpPr>
        <p:spPr>
          <a:xfrm>
            <a:off x="0" y="0"/>
            <a:ext cx="9178200" cy="1050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txBox="1"/>
          <p:nvPr>
            <p:ph type="title"/>
          </p:nvPr>
        </p:nvSpPr>
        <p:spPr>
          <a:xfrm>
            <a:off x="238175" y="145700"/>
            <a:ext cx="60252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11">
                <a:solidFill>
                  <a:srgbClr val="434343"/>
                </a:solidFill>
                <a:latin typeface="Squada One"/>
                <a:ea typeface="Squada One"/>
                <a:cs typeface="Squada One"/>
                <a:sym typeface="Squada One"/>
              </a:rPr>
              <a:t>DCGAN 4 (Upsampling2D)</a:t>
            </a:r>
            <a:endParaRPr sz="3711">
              <a:solidFill>
                <a:srgbClr val="434343"/>
              </a:solidFill>
              <a:latin typeface="Squada One"/>
              <a:ea typeface="Squada One"/>
              <a:cs typeface="Squada One"/>
              <a:sym typeface="Squada One"/>
            </a:endParaRPr>
          </a:p>
        </p:txBody>
      </p:sp>
      <p:sp>
        <p:nvSpPr>
          <p:cNvPr id="136" name="Google Shape;136;p19"/>
          <p:cNvSpPr txBox="1"/>
          <p:nvPr>
            <p:ph idx="1" type="body"/>
          </p:nvPr>
        </p:nvSpPr>
        <p:spPr>
          <a:xfrm>
            <a:off x="200075" y="1100750"/>
            <a:ext cx="8778000" cy="75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34343"/>
                </a:solidFill>
                <a:latin typeface="Squada One"/>
                <a:ea typeface="Squada One"/>
                <a:cs typeface="Squada One"/>
                <a:sym typeface="Squada One"/>
              </a:rPr>
              <a:t>To combat against the </a:t>
            </a:r>
            <a:r>
              <a:rPr lang="en" sz="1600">
                <a:solidFill>
                  <a:srgbClr val="434343"/>
                </a:solidFill>
                <a:latin typeface="Squada One"/>
                <a:ea typeface="Squada One"/>
                <a:cs typeface="Squada One"/>
                <a:sym typeface="Squada One"/>
              </a:rPr>
              <a:t>overlapping</a:t>
            </a:r>
            <a:r>
              <a:rPr lang="en" sz="1600">
                <a:solidFill>
                  <a:srgbClr val="434343"/>
                </a:solidFill>
                <a:latin typeface="Squada One"/>
                <a:ea typeface="Squada One"/>
                <a:cs typeface="Squada One"/>
                <a:sym typeface="Squada One"/>
              </a:rPr>
              <a:t> pixel issues, I </a:t>
            </a:r>
            <a:r>
              <a:rPr lang="en" sz="1600">
                <a:solidFill>
                  <a:srgbClr val="434343"/>
                </a:solidFill>
                <a:latin typeface="Squada One"/>
                <a:ea typeface="Squada One"/>
                <a:cs typeface="Squada One"/>
                <a:sym typeface="Squada One"/>
              </a:rPr>
              <a:t>substituted</a:t>
            </a:r>
            <a:r>
              <a:rPr lang="en" sz="1600">
                <a:solidFill>
                  <a:srgbClr val="434343"/>
                </a:solidFill>
                <a:latin typeface="Squada One"/>
                <a:ea typeface="Squada One"/>
                <a:cs typeface="Squada One"/>
                <a:sym typeface="Squada One"/>
              </a:rPr>
              <a:t> the Conv2D Trans </a:t>
            </a:r>
            <a:r>
              <a:rPr lang="en" sz="1600">
                <a:solidFill>
                  <a:srgbClr val="434343"/>
                </a:solidFill>
                <a:latin typeface="Squada One"/>
                <a:ea typeface="Squada One"/>
                <a:cs typeface="Squada One"/>
                <a:sym typeface="Squada One"/>
              </a:rPr>
              <a:t>layers</a:t>
            </a:r>
            <a:r>
              <a:rPr lang="en" sz="1600">
                <a:solidFill>
                  <a:srgbClr val="434343"/>
                </a:solidFill>
                <a:latin typeface="Squada One"/>
                <a:ea typeface="Squada One"/>
                <a:cs typeface="Squada One"/>
                <a:sym typeface="Squada One"/>
              </a:rPr>
              <a:t> to the Upsampling 2D layers instead. However, more architecture alterations had also been done to deal with the problem of Mode Collapse</a:t>
            </a:r>
            <a:endParaRPr sz="1600">
              <a:solidFill>
                <a:srgbClr val="434343"/>
              </a:solidFill>
              <a:latin typeface="Squada One"/>
              <a:ea typeface="Squada One"/>
              <a:cs typeface="Squada One"/>
              <a:sym typeface="Squada One"/>
            </a:endParaRPr>
          </a:p>
        </p:txBody>
      </p:sp>
      <p:sp>
        <p:nvSpPr>
          <p:cNvPr id="137" name="Google Shape;137;p19"/>
          <p:cNvSpPr txBox="1"/>
          <p:nvPr/>
        </p:nvSpPr>
        <p:spPr>
          <a:xfrm>
            <a:off x="200075" y="1674475"/>
            <a:ext cx="222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34343"/>
                </a:solidFill>
                <a:latin typeface="Squada One"/>
                <a:ea typeface="Squada One"/>
                <a:cs typeface="Squada One"/>
                <a:sym typeface="Squada One"/>
              </a:rPr>
              <a:t>Model Architecture</a:t>
            </a:r>
            <a:endParaRPr sz="2200">
              <a:solidFill>
                <a:srgbClr val="434343"/>
              </a:solidFill>
              <a:latin typeface="Squada One"/>
              <a:ea typeface="Squada One"/>
              <a:cs typeface="Squada One"/>
              <a:sym typeface="Squada One"/>
            </a:endParaRPr>
          </a:p>
        </p:txBody>
      </p:sp>
      <p:sp>
        <p:nvSpPr>
          <p:cNvPr id="138" name="Google Shape;138;p19"/>
          <p:cNvSpPr txBox="1"/>
          <p:nvPr/>
        </p:nvSpPr>
        <p:spPr>
          <a:xfrm>
            <a:off x="2943275" y="2104900"/>
            <a:ext cx="18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Squada One"/>
                <a:ea typeface="Squada One"/>
                <a:cs typeface="Squada One"/>
                <a:sym typeface="Squada One"/>
              </a:rPr>
              <a:t>Discriminator </a:t>
            </a:r>
            <a:endParaRPr sz="1600">
              <a:solidFill>
                <a:srgbClr val="434343"/>
              </a:solidFill>
              <a:latin typeface="Squada One"/>
              <a:ea typeface="Squada One"/>
              <a:cs typeface="Squada One"/>
              <a:sym typeface="Squada One"/>
            </a:endParaRPr>
          </a:p>
        </p:txBody>
      </p:sp>
      <p:sp>
        <p:nvSpPr>
          <p:cNvPr id="139" name="Google Shape;139;p19"/>
          <p:cNvSpPr txBox="1"/>
          <p:nvPr/>
        </p:nvSpPr>
        <p:spPr>
          <a:xfrm>
            <a:off x="200075" y="2467975"/>
            <a:ext cx="2773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Squada One"/>
                <a:ea typeface="Squada One"/>
                <a:cs typeface="Squada One"/>
                <a:sym typeface="Squada One"/>
              </a:rPr>
              <a:t>Dense(4096) [LeakyReLU(0.1)]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Reshape((4,4,256))</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Upsampling2D()</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Conv2D(ker=4, 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BatchNorm(momentum=0.8)</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Activation(LeakyReLU(0.1))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X 3, nodes: 128 -&gt; 128 -&gt; 128</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Conv2D(3,ker=3, 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Activation(Tanh)</a:t>
            </a:r>
            <a:endParaRPr>
              <a:solidFill>
                <a:srgbClr val="434343"/>
              </a:solidFill>
              <a:latin typeface="Squada One"/>
              <a:ea typeface="Squada One"/>
              <a:cs typeface="Squada One"/>
              <a:sym typeface="Squada One"/>
            </a:endParaRPr>
          </a:p>
        </p:txBody>
      </p:sp>
      <p:sp>
        <p:nvSpPr>
          <p:cNvPr id="140" name="Google Shape;140;p19"/>
          <p:cNvSpPr txBox="1"/>
          <p:nvPr/>
        </p:nvSpPr>
        <p:spPr>
          <a:xfrm>
            <a:off x="200075" y="2104900"/>
            <a:ext cx="18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Squada One"/>
                <a:ea typeface="Squada One"/>
                <a:cs typeface="Squada One"/>
                <a:sym typeface="Squada One"/>
              </a:rPr>
              <a:t>Generator </a:t>
            </a:r>
            <a:endParaRPr sz="1600">
              <a:solidFill>
                <a:srgbClr val="434343"/>
              </a:solidFill>
              <a:latin typeface="Squada One"/>
              <a:ea typeface="Squada One"/>
              <a:cs typeface="Squada One"/>
              <a:sym typeface="Squada One"/>
            </a:endParaRPr>
          </a:p>
        </p:txBody>
      </p:sp>
      <p:sp>
        <p:nvSpPr>
          <p:cNvPr id="141" name="Google Shape;141;p19"/>
          <p:cNvSpPr txBox="1"/>
          <p:nvPr/>
        </p:nvSpPr>
        <p:spPr>
          <a:xfrm>
            <a:off x="2943275" y="2399925"/>
            <a:ext cx="2773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Squada One"/>
                <a:ea typeface="Squada One"/>
                <a:cs typeface="Squada One"/>
                <a:sym typeface="Squada One"/>
              </a:rPr>
              <a:t>Conv2D(ker=4, stride=2, 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Activation(LeakyReLU(alpha=0.2))</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Dropout(0.2)</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x3 , nodes: 64 -&gt; 128 -&gt; 256</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Flatten()</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Dense(1)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Activation(Sigmoid)</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Optimizer(Adam(lr=0.0002, beta_l=0.5))</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Loss(Binary Cross Entropy)</a:t>
            </a:r>
            <a:endParaRPr>
              <a:solidFill>
                <a:srgbClr val="434343"/>
              </a:solidFill>
              <a:latin typeface="Squada One"/>
              <a:ea typeface="Squada One"/>
              <a:cs typeface="Squada One"/>
              <a:sym typeface="Squada One"/>
            </a:endParaRPr>
          </a:p>
        </p:txBody>
      </p:sp>
      <p:sp>
        <p:nvSpPr>
          <p:cNvPr id="142" name="Google Shape;142;p19"/>
          <p:cNvSpPr txBox="1"/>
          <p:nvPr/>
        </p:nvSpPr>
        <p:spPr>
          <a:xfrm>
            <a:off x="2973275" y="4684200"/>
            <a:ext cx="30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Squada One"/>
                <a:ea typeface="Squada One"/>
                <a:cs typeface="Squada One"/>
                <a:sym typeface="Squada One"/>
              </a:rPr>
              <a:t>Epoch=150, n_batch = 128</a:t>
            </a:r>
            <a:endParaRPr>
              <a:solidFill>
                <a:srgbClr val="434343"/>
              </a:solidFill>
              <a:latin typeface="Squada One"/>
              <a:ea typeface="Squada One"/>
              <a:cs typeface="Squada One"/>
              <a:sym typeface="Squada One"/>
            </a:endParaRPr>
          </a:p>
        </p:txBody>
      </p:sp>
      <p:pic>
        <p:nvPicPr>
          <p:cNvPr id="143" name="Google Shape;143;p19"/>
          <p:cNvPicPr preferRelativeResize="0"/>
          <p:nvPr/>
        </p:nvPicPr>
        <p:blipFill rotWithShape="1">
          <a:blip r:embed="rId3">
            <a:alphaModFix/>
          </a:blip>
          <a:srcRect b="10128" l="12066" r="10581" t="8650"/>
          <a:stretch/>
        </p:blipFill>
        <p:spPr>
          <a:xfrm>
            <a:off x="6126475" y="1750638"/>
            <a:ext cx="2851850" cy="1996300"/>
          </a:xfrm>
          <a:prstGeom prst="rect">
            <a:avLst/>
          </a:prstGeom>
          <a:noFill/>
          <a:ln>
            <a:noFill/>
          </a:ln>
        </p:spPr>
      </p:pic>
      <p:sp>
        <p:nvSpPr>
          <p:cNvPr id="144" name="Google Shape;144;p19"/>
          <p:cNvSpPr txBox="1"/>
          <p:nvPr/>
        </p:nvSpPr>
        <p:spPr>
          <a:xfrm>
            <a:off x="6204325" y="3836200"/>
            <a:ext cx="2851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34343"/>
                </a:solidFill>
                <a:latin typeface="Squada One"/>
                <a:ea typeface="Squada One"/>
                <a:cs typeface="Squada One"/>
                <a:sym typeface="Squada One"/>
              </a:rPr>
              <a:t>IS Score: 3.2 ~ 4</a:t>
            </a:r>
            <a:endParaRPr sz="1500">
              <a:solidFill>
                <a:srgbClr val="434343"/>
              </a:solidFill>
              <a:latin typeface="Squada One"/>
              <a:ea typeface="Squada One"/>
              <a:cs typeface="Squada One"/>
              <a:sym typeface="Squada One"/>
            </a:endParaRPr>
          </a:p>
          <a:p>
            <a:pPr indent="0" lvl="0" marL="0" rtl="0" algn="l">
              <a:spcBef>
                <a:spcPts val="0"/>
              </a:spcBef>
              <a:spcAft>
                <a:spcPts val="0"/>
              </a:spcAft>
              <a:buNone/>
            </a:pPr>
            <a:r>
              <a:rPr lang="en" sz="1500">
                <a:solidFill>
                  <a:srgbClr val="434343"/>
                </a:solidFill>
                <a:latin typeface="Squada One"/>
                <a:ea typeface="Squada One"/>
                <a:cs typeface="Squada One"/>
                <a:sym typeface="Squada One"/>
              </a:rPr>
              <a:t>We see that images now do not have the initial pixel overlap issue</a:t>
            </a:r>
            <a:endParaRPr sz="1500">
              <a:solidFill>
                <a:srgbClr val="434343"/>
              </a:solidFill>
              <a:latin typeface="Squada One"/>
              <a:ea typeface="Squada One"/>
              <a:cs typeface="Squada One"/>
              <a:sym typeface="Squada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p:nvPr/>
        </p:nvSpPr>
        <p:spPr>
          <a:xfrm>
            <a:off x="0" y="0"/>
            <a:ext cx="9178200" cy="1050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238175" y="145700"/>
            <a:ext cx="60252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11">
                <a:solidFill>
                  <a:srgbClr val="434343"/>
                </a:solidFill>
                <a:latin typeface="Squada One"/>
                <a:ea typeface="Squada One"/>
                <a:cs typeface="Squada One"/>
                <a:sym typeface="Squada One"/>
              </a:rPr>
              <a:t>DCGAN 7 (Conditional DCGAN)</a:t>
            </a:r>
            <a:endParaRPr sz="3711">
              <a:solidFill>
                <a:srgbClr val="434343"/>
              </a:solidFill>
              <a:latin typeface="Squada One"/>
              <a:ea typeface="Squada One"/>
              <a:cs typeface="Squada One"/>
              <a:sym typeface="Squada One"/>
            </a:endParaRPr>
          </a:p>
        </p:txBody>
      </p:sp>
      <p:sp>
        <p:nvSpPr>
          <p:cNvPr id="151" name="Google Shape;151;p20"/>
          <p:cNvSpPr txBox="1"/>
          <p:nvPr>
            <p:ph idx="1" type="body"/>
          </p:nvPr>
        </p:nvSpPr>
        <p:spPr>
          <a:xfrm>
            <a:off x="200100" y="1050350"/>
            <a:ext cx="8778000" cy="75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34343"/>
                </a:solidFill>
                <a:latin typeface="Squada One"/>
                <a:ea typeface="Squada One"/>
                <a:cs typeface="Squada One"/>
                <a:sym typeface="Squada One"/>
              </a:rPr>
              <a:t>In order to create a conditional DCGAN model, we would need to introduce the prediction labels of the dataset into the model’s generator, discriminator and training. Hence there is change in the model architecture</a:t>
            </a:r>
            <a:endParaRPr sz="1600">
              <a:solidFill>
                <a:srgbClr val="434343"/>
              </a:solidFill>
              <a:latin typeface="Squada One"/>
              <a:ea typeface="Squada One"/>
              <a:cs typeface="Squada One"/>
              <a:sym typeface="Squada One"/>
            </a:endParaRPr>
          </a:p>
        </p:txBody>
      </p:sp>
      <p:sp>
        <p:nvSpPr>
          <p:cNvPr id="152" name="Google Shape;152;p20"/>
          <p:cNvSpPr txBox="1"/>
          <p:nvPr/>
        </p:nvSpPr>
        <p:spPr>
          <a:xfrm>
            <a:off x="200075" y="1598275"/>
            <a:ext cx="222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34343"/>
                </a:solidFill>
                <a:latin typeface="Squada One"/>
                <a:ea typeface="Squada One"/>
                <a:cs typeface="Squada One"/>
                <a:sym typeface="Squada One"/>
              </a:rPr>
              <a:t>Model Architecture</a:t>
            </a:r>
            <a:endParaRPr sz="2200">
              <a:solidFill>
                <a:srgbClr val="434343"/>
              </a:solidFill>
              <a:latin typeface="Squada One"/>
              <a:ea typeface="Squada One"/>
              <a:cs typeface="Squada One"/>
              <a:sym typeface="Squada One"/>
            </a:endParaRPr>
          </a:p>
        </p:txBody>
      </p:sp>
      <p:sp>
        <p:nvSpPr>
          <p:cNvPr id="153" name="Google Shape;153;p20"/>
          <p:cNvSpPr txBox="1"/>
          <p:nvPr/>
        </p:nvSpPr>
        <p:spPr>
          <a:xfrm>
            <a:off x="2943275" y="1952500"/>
            <a:ext cx="18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Squada One"/>
                <a:ea typeface="Squada One"/>
                <a:cs typeface="Squada One"/>
                <a:sym typeface="Squada One"/>
              </a:rPr>
              <a:t>Discriminator </a:t>
            </a:r>
            <a:endParaRPr sz="1600">
              <a:solidFill>
                <a:srgbClr val="434343"/>
              </a:solidFill>
              <a:latin typeface="Squada One"/>
              <a:ea typeface="Squada One"/>
              <a:cs typeface="Squada One"/>
              <a:sym typeface="Squada One"/>
            </a:endParaRPr>
          </a:p>
        </p:txBody>
      </p:sp>
      <p:sp>
        <p:nvSpPr>
          <p:cNvPr id="154" name="Google Shape;154;p20"/>
          <p:cNvSpPr txBox="1"/>
          <p:nvPr/>
        </p:nvSpPr>
        <p:spPr>
          <a:xfrm>
            <a:off x="200075" y="2188150"/>
            <a:ext cx="2773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Squada One"/>
                <a:ea typeface="Squada One"/>
                <a:cs typeface="Squada One"/>
                <a:sym typeface="Squada One"/>
              </a:rPr>
              <a:t>Input(shape=(1,))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Embedding(10, 50)</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Dense (16)</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Reshape((4,4,1))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Dense(4096) [ReLU]</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Reshape((4,4,256))</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Concatenate()</a:t>
            </a:r>
            <a:endParaRPr>
              <a:solidFill>
                <a:srgbClr val="434343"/>
              </a:solidFill>
              <a:latin typeface="Squada One"/>
              <a:ea typeface="Squada One"/>
              <a:cs typeface="Squada One"/>
              <a:sym typeface="Squada One"/>
            </a:endParaRPr>
          </a:p>
          <a:p>
            <a:pPr indent="0" lvl="0" marL="0" rtl="0" algn="l">
              <a:spcBef>
                <a:spcPts val="0"/>
              </a:spcBef>
              <a:spcAft>
                <a:spcPts val="0"/>
              </a:spcAft>
              <a:buClr>
                <a:schemeClr val="dk1"/>
              </a:buClr>
              <a:buSzPts val="1100"/>
              <a:buFont typeface="Arial"/>
              <a:buNone/>
            </a:pPr>
            <a:r>
              <a:rPr lang="en">
                <a:solidFill>
                  <a:srgbClr val="434343"/>
                </a:solidFill>
                <a:latin typeface="Squada One"/>
                <a:ea typeface="Squada One"/>
                <a:cs typeface="Squada One"/>
                <a:sym typeface="Squada One"/>
              </a:rPr>
              <a:t>Upsampling2D()</a:t>
            </a:r>
            <a:endParaRPr>
              <a:solidFill>
                <a:srgbClr val="434343"/>
              </a:solidFill>
              <a:latin typeface="Squada One"/>
              <a:ea typeface="Squada One"/>
              <a:cs typeface="Squada One"/>
              <a:sym typeface="Squada One"/>
            </a:endParaRPr>
          </a:p>
          <a:p>
            <a:pPr indent="0" lvl="0" marL="0" rtl="0" algn="l">
              <a:spcBef>
                <a:spcPts val="0"/>
              </a:spcBef>
              <a:spcAft>
                <a:spcPts val="0"/>
              </a:spcAft>
              <a:buClr>
                <a:schemeClr val="dk1"/>
              </a:buClr>
              <a:buSzPts val="1100"/>
              <a:buFont typeface="Arial"/>
              <a:buNone/>
            </a:pPr>
            <a:r>
              <a:rPr lang="en">
                <a:solidFill>
                  <a:srgbClr val="434343"/>
                </a:solidFill>
                <a:latin typeface="Squada One"/>
                <a:ea typeface="Squada One"/>
                <a:cs typeface="Squada One"/>
                <a:sym typeface="Squada One"/>
              </a:rPr>
              <a:t>Conv2D(ker=4, 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BatchNorm(momentum=0.8)</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Activation(LeakyReLU(alpha=0.1))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X 3, nodes: 128 -&gt; 128 -&gt; 128</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Conv2D(3,ker=3, pad=’same’ , ‘tanh’)</a:t>
            </a:r>
            <a:endParaRPr>
              <a:solidFill>
                <a:srgbClr val="434343"/>
              </a:solidFill>
              <a:latin typeface="Squada One"/>
              <a:ea typeface="Squada One"/>
              <a:cs typeface="Squada One"/>
              <a:sym typeface="Squada One"/>
            </a:endParaRPr>
          </a:p>
        </p:txBody>
      </p:sp>
      <p:sp>
        <p:nvSpPr>
          <p:cNvPr id="155" name="Google Shape;155;p20"/>
          <p:cNvSpPr txBox="1"/>
          <p:nvPr/>
        </p:nvSpPr>
        <p:spPr>
          <a:xfrm>
            <a:off x="200075" y="1952500"/>
            <a:ext cx="18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Squada One"/>
                <a:ea typeface="Squada One"/>
                <a:cs typeface="Squada One"/>
                <a:sym typeface="Squada One"/>
              </a:rPr>
              <a:t>Generator </a:t>
            </a:r>
            <a:endParaRPr sz="1600">
              <a:solidFill>
                <a:srgbClr val="434343"/>
              </a:solidFill>
              <a:latin typeface="Squada One"/>
              <a:ea typeface="Squada One"/>
              <a:cs typeface="Squada One"/>
              <a:sym typeface="Squada One"/>
            </a:endParaRPr>
          </a:p>
        </p:txBody>
      </p:sp>
      <p:sp>
        <p:nvSpPr>
          <p:cNvPr id="156" name="Google Shape;156;p20"/>
          <p:cNvSpPr txBox="1"/>
          <p:nvPr/>
        </p:nvSpPr>
        <p:spPr>
          <a:xfrm>
            <a:off x="2943275" y="2171325"/>
            <a:ext cx="2773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434343"/>
                </a:solidFill>
                <a:latin typeface="Squada One"/>
                <a:ea typeface="Squada One"/>
                <a:cs typeface="Squada One"/>
                <a:sym typeface="Squada One"/>
              </a:rPr>
              <a:t>Input(shape=(1,))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Embedding(10, 50)</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Dense(32x32)</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Reshape((32,32,1))</a:t>
            </a:r>
            <a:endParaRPr>
              <a:solidFill>
                <a:srgbClr val="434343"/>
              </a:solidFill>
              <a:latin typeface="Squada One"/>
              <a:ea typeface="Squada One"/>
              <a:cs typeface="Squada One"/>
              <a:sym typeface="Squada One"/>
            </a:endParaRPr>
          </a:p>
          <a:p>
            <a:pPr indent="0" lvl="0" marL="0" rtl="0" algn="l">
              <a:spcBef>
                <a:spcPts val="0"/>
              </a:spcBef>
              <a:spcAft>
                <a:spcPts val="0"/>
              </a:spcAft>
              <a:buClr>
                <a:schemeClr val="dk1"/>
              </a:buClr>
              <a:buSzPts val="1100"/>
              <a:buFont typeface="Arial"/>
              <a:buNone/>
            </a:pPr>
            <a:r>
              <a:rPr lang="en">
                <a:solidFill>
                  <a:srgbClr val="434343"/>
                </a:solidFill>
                <a:latin typeface="Squada One"/>
                <a:ea typeface="Squada One"/>
                <a:cs typeface="Squada One"/>
                <a:sym typeface="Squada One"/>
              </a:rPr>
              <a:t>Concatenate()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Conv2D(ker=4,  </a:t>
            </a:r>
            <a:r>
              <a:rPr lang="en">
                <a:solidFill>
                  <a:srgbClr val="434343"/>
                </a:solidFill>
                <a:latin typeface="Squada One"/>
                <a:ea typeface="Squada One"/>
                <a:cs typeface="Squada One"/>
                <a:sym typeface="Squada One"/>
              </a:rPr>
              <a:t>str=2)</a:t>
            </a:r>
            <a:r>
              <a:rPr lang="en">
                <a:solidFill>
                  <a:srgbClr val="434343"/>
                </a:solidFill>
                <a:latin typeface="Squada One"/>
                <a:ea typeface="Squada One"/>
                <a:cs typeface="Squada One"/>
                <a:sym typeface="Squada One"/>
              </a:rPr>
              <a:t>,pad=’same’)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Activation(LeakyReLU(alpha=0.2))</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Dropout(0.2)</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x4 , nodes: 32 -&gt;64 -&gt; 128 -&gt; 256</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Flatten()</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Dense(1)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Activation(Sigmoid)</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Optimizer(Adam(lr=0.0002, beta_l=0.5))</a:t>
            </a:r>
            <a:endParaRPr>
              <a:solidFill>
                <a:srgbClr val="434343"/>
              </a:solidFill>
              <a:latin typeface="Squada One"/>
              <a:ea typeface="Squada One"/>
              <a:cs typeface="Squada One"/>
              <a:sym typeface="Squada One"/>
            </a:endParaRPr>
          </a:p>
        </p:txBody>
      </p:sp>
      <p:pic>
        <p:nvPicPr>
          <p:cNvPr id="157" name="Google Shape;157;p20"/>
          <p:cNvPicPr preferRelativeResize="0"/>
          <p:nvPr/>
        </p:nvPicPr>
        <p:blipFill rotWithShape="1">
          <a:blip r:embed="rId3">
            <a:alphaModFix/>
          </a:blip>
          <a:srcRect b="10009" l="11191" r="8526" t="6231"/>
          <a:stretch/>
        </p:blipFill>
        <p:spPr>
          <a:xfrm>
            <a:off x="5946977" y="1632613"/>
            <a:ext cx="2970823" cy="1878275"/>
          </a:xfrm>
          <a:prstGeom prst="rect">
            <a:avLst/>
          </a:prstGeom>
          <a:noFill/>
          <a:ln>
            <a:noFill/>
          </a:ln>
        </p:spPr>
      </p:pic>
      <p:sp>
        <p:nvSpPr>
          <p:cNvPr id="158" name="Google Shape;158;p20"/>
          <p:cNvSpPr txBox="1"/>
          <p:nvPr/>
        </p:nvSpPr>
        <p:spPr>
          <a:xfrm>
            <a:off x="5946975" y="3510875"/>
            <a:ext cx="3204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Squada One"/>
                <a:ea typeface="Squada One"/>
                <a:cs typeface="Squada One"/>
                <a:sym typeface="Squada One"/>
              </a:rPr>
              <a:t>IS Score: 3.2 ~ 4</a:t>
            </a:r>
            <a:endParaRPr sz="1500">
              <a:latin typeface="Squada One"/>
              <a:ea typeface="Squada One"/>
              <a:cs typeface="Squada One"/>
              <a:sym typeface="Squada One"/>
            </a:endParaRPr>
          </a:p>
          <a:p>
            <a:pPr indent="0" lvl="0" marL="0" rtl="0" algn="l">
              <a:spcBef>
                <a:spcPts val="0"/>
              </a:spcBef>
              <a:spcAft>
                <a:spcPts val="0"/>
              </a:spcAft>
              <a:buNone/>
            </a:pPr>
            <a:r>
              <a:rPr lang="en" sz="1500">
                <a:latin typeface="Squada One"/>
                <a:ea typeface="Squada One"/>
                <a:cs typeface="Squada One"/>
                <a:sym typeface="Squada One"/>
              </a:rPr>
              <a:t>We see that the model had similar performance in terms of IS score, however from visual judgment, the model was able to generate more obvious images for certain categories</a:t>
            </a:r>
            <a:endParaRPr sz="1500">
              <a:latin typeface="Squada One"/>
              <a:ea typeface="Squada One"/>
              <a:cs typeface="Squada One"/>
              <a:sym typeface="Squada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p:nvPr/>
        </p:nvSpPr>
        <p:spPr>
          <a:xfrm>
            <a:off x="0" y="0"/>
            <a:ext cx="9178200" cy="1050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txBox="1"/>
          <p:nvPr>
            <p:ph type="title"/>
          </p:nvPr>
        </p:nvSpPr>
        <p:spPr>
          <a:xfrm>
            <a:off x="238175" y="145700"/>
            <a:ext cx="73149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11">
                <a:solidFill>
                  <a:srgbClr val="434343"/>
                </a:solidFill>
                <a:latin typeface="Squada One"/>
                <a:ea typeface="Squada One"/>
                <a:cs typeface="Squada One"/>
                <a:sym typeface="Squada One"/>
              </a:rPr>
              <a:t>DCGAN (Model Use On </a:t>
            </a:r>
            <a:r>
              <a:rPr lang="en" sz="3711">
                <a:solidFill>
                  <a:srgbClr val="434343"/>
                </a:solidFill>
                <a:latin typeface="Squada One"/>
                <a:ea typeface="Squada One"/>
                <a:cs typeface="Squada One"/>
                <a:sym typeface="Squada One"/>
              </a:rPr>
              <a:t>Separate</a:t>
            </a:r>
            <a:r>
              <a:rPr lang="en" sz="3711">
                <a:solidFill>
                  <a:srgbClr val="434343"/>
                </a:solidFill>
                <a:latin typeface="Squada One"/>
                <a:ea typeface="Squada One"/>
                <a:cs typeface="Squada One"/>
                <a:sym typeface="Squada One"/>
              </a:rPr>
              <a:t> Classes)</a:t>
            </a:r>
            <a:endParaRPr sz="3711">
              <a:solidFill>
                <a:srgbClr val="434343"/>
              </a:solidFill>
              <a:latin typeface="Squada One"/>
              <a:ea typeface="Squada One"/>
              <a:cs typeface="Squada One"/>
              <a:sym typeface="Squada One"/>
            </a:endParaRPr>
          </a:p>
        </p:txBody>
      </p:sp>
      <p:sp>
        <p:nvSpPr>
          <p:cNvPr id="165" name="Google Shape;165;p21"/>
          <p:cNvSpPr txBox="1"/>
          <p:nvPr>
            <p:ph idx="1" type="body"/>
          </p:nvPr>
        </p:nvSpPr>
        <p:spPr>
          <a:xfrm>
            <a:off x="200075" y="1100750"/>
            <a:ext cx="8778000" cy="75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434343"/>
                </a:solidFill>
                <a:latin typeface="Squada One"/>
                <a:ea typeface="Squada One"/>
                <a:cs typeface="Squada One"/>
                <a:sym typeface="Squada One"/>
              </a:rPr>
              <a:t>Lastly I have decided to try image generation with individual classes, to see if there would be any improvement by only training 1 class at a time. However I was not able to compare using IS scores as they are only single category</a:t>
            </a:r>
            <a:endParaRPr sz="1600">
              <a:solidFill>
                <a:srgbClr val="434343"/>
              </a:solidFill>
              <a:latin typeface="Squada One"/>
              <a:ea typeface="Squada One"/>
              <a:cs typeface="Squada One"/>
              <a:sym typeface="Squada One"/>
            </a:endParaRPr>
          </a:p>
        </p:txBody>
      </p:sp>
      <p:sp>
        <p:nvSpPr>
          <p:cNvPr id="166" name="Google Shape;166;p21"/>
          <p:cNvSpPr txBox="1"/>
          <p:nvPr/>
        </p:nvSpPr>
        <p:spPr>
          <a:xfrm>
            <a:off x="200075" y="1674475"/>
            <a:ext cx="222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34343"/>
                </a:solidFill>
                <a:latin typeface="Squada One"/>
                <a:ea typeface="Squada One"/>
                <a:cs typeface="Squada One"/>
                <a:sym typeface="Squada One"/>
              </a:rPr>
              <a:t>Model Architecture</a:t>
            </a:r>
            <a:endParaRPr sz="2200">
              <a:solidFill>
                <a:srgbClr val="434343"/>
              </a:solidFill>
              <a:latin typeface="Squada One"/>
              <a:ea typeface="Squada One"/>
              <a:cs typeface="Squada One"/>
              <a:sym typeface="Squada One"/>
            </a:endParaRPr>
          </a:p>
        </p:txBody>
      </p:sp>
      <p:sp>
        <p:nvSpPr>
          <p:cNvPr id="167" name="Google Shape;167;p21"/>
          <p:cNvSpPr txBox="1"/>
          <p:nvPr/>
        </p:nvSpPr>
        <p:spPr>
          <a:xfrm>
            <a:off x="2943275" y="2028700"/>
            <a:ext cx="18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Squada One"/>
                <a:ea typeface="Squada One"/>
                <a:cs typeface="Squada One"/>
                <a:sym typeface="Squada One"/>
              </a:rPr>
              <a:t>Discriminator </a:t>
            </a:r>
            <a:endParaRPr sz="1600">
              <a:solidFill>
                <a:srgbClr val="434343"/>
              </a:solidFill>
              <a:latin typeface="Squada One"/>
              <a:ea typeface="Squada One"/>
              <a:cs typeface="Squada One"/>
              <a:sym typeface="Squada One"/>
            </a:endParaRPr>
          </a:p>
        </p:txBody>
      </p:sp>
      <p:sp>
        <p:nvSpPr>
          <p:cNvPr id="168" name="Google Shape;168;p21"/>
          <p:cNvSpPr txBox="1"/>
          <p:nvPr/>
        </p:nvSpPr>
        <p:spPr>
          <a:xfrm>
            <a:off x="200075" y="2467975"/>
            <a:ext cx="2773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Squada One"/>
                <a:ea typeface="Squada One"/>
                <a:cs typeface="Squada One"/>
                <a:sym typeface="Squada One"/>
              </a:rPr>
              <a:t>Dense(4096) [ReLU]</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Reshape((4,4,256))</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a:solidFill>
                <a:srgbClr val="434343"/>
              </a:solidFill>
              <a:latin typeface="Squada One"/>
              <a:ea typeface="Squada One"/>
              <a:cs typeface="Squada One"/>
              <a:sym typeface="Squada One"/>
            </a:endParaRPr>
          </a:p>
          <a:p>
            <a:pPr indent="0" lvl="0" marL="0" rtl="0" algn="l">
              <a:spcBef>
                <a:spcPts val="0"/>
              </a:spcBef>
              <a:spcAft>
                <a:spcPts val="0"/>
              </a:spcAft>
              <a:buClr>
                <a:schemeClr val="dk1"/>
              </a:buClr>
              <a:buSzPts val="1100"/>
              <a:buFont typeface="Arial"/>
              <a:buNone/>
            </a:pPr>
            <a:r>
              <a:rPr lang="en">
                <a:solidFill>
                  <a:srgbClr val="434343"/>
                </a:solidFill>
                <a:latin typeface="Squada One"/>
                <a:ea typeface="Squada One"/>
                <a:cs typeface="Squada One"/>
                <a:sym typeface="Squada One"/>
              </a:rPr>
              <a:t>Upsampling2D()</a:t>
            </a:r>
            <a:endParaRPr>
              <a:solidFill>
                <a:srgbClr val="434343"/>
              </a:solidFill>
              <a:latin typeface="Squada One"/>
              <a:ea typeface="Squada One"/>
              <a:cs typeface="Squada One"/>
              <a:sym typeface="Squada One"/>
            </a:endParaRPr>
          </a:p>
          <a:p>
            <a:pPr indent="0" lvl="0" marL="0" rtl="0" algn="l">
              <a:spcBef>
                <a:spcPts val="0"/>
              </a:spcBef>
              <a:spcAft>
                <a:spcPts val="0"/>
              </a:spcAft>
              <a:buClr>
                <a:schemeClr val="dk1"/>
              </a:buClr>
              <a:buSzPts val="1100"/>
              <a:buFont typeface="Arial"/>
              <a:buNone/>
            </a:pPr>
            <a:r>
              <a:rPr lang="en">
                <a:solidFill>
                  <a:srgbClr val="434343"/>
                </a:solidFill>
                <a:latin typeface="Squada One"/>
                <a:ea typeface="Squada One"/>
                <a:cs typeface="Squada One"/>
                <a:sym typeface="Squada One"/>
              </a:rPr>
              <a:t>Conv2D(ker=4, 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BatchNorm(momentum=0.8)</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Activation(ReLU)</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X 3, nodes: 128-&gt; 128 -&gt; 128</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Conv2D(3,ker=3, 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Activation(Tanh)</a:t>
            </a:r>
            <a:endParaRPr>
              <a:solidFill>
                <a:srgbClr val="434343"/>
              </a:solidFill>
              <a:latin typeface="Squada One"/>
              <a:ea typeface="Squada One"/>
              <a:cs typeface="Squada One"/>
              <a:sym typeface="Squada One"/>
            </a:endParaRPr>
          </a:p>
        </p:txBody>
      </p:sp>
      <p:sp>
        <p:nvSpPr>
          <p:cNvPr id="169" name="Google Shape;169;p21"/>
          <p:cNvSpPr txBox="1"/>
          <p:nvPr/>
        </p:nvSpPr>
        <p:spPr>
          <a:xfrm>
            <a:off x="200075" y="2028700"/>
            <a:ext cx="18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34343"/>
                </a:solidFill>
                <a:latin typeface="Squada One"/>
                <a:ea typeface="Squada One"/>
                <a:cs typeface="Squada One"/>
                <a:sym typeface="Squada One"/>
              </a:rPr>
              <a:t>Generator </a:t>
            </a:r>
            <a:endParaRPr sz="1600">
              <a:solidFill>
                <a:srgbClr val="434343"/>
              </a:solidFill>
              <a:latin typeface="Squada One"/>
              <a:ea typeface="Squada One"/>
              <a:cs typeface="Squada One"/>
              <a:sym typeface="Squada One"/>
            </a:endParaRPr>
          </a:p>
        </p:txBody>
      </p:sp>
      <p:sp>
        <p:nvSpPr>
          <p:cNvPr id="170" name="Google Shape;170;p21"/>
          <p:cNvSpPr txBox="1"/>
          <p:nvPr/>
        </p:nvSpPr>
        <p:spPr>
          <a:xfrm>
            <a:off x="2943275" y="2399925"/>
            <a:ext cx="2773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Squada One"/>
                <a:ea typeface="Squada One"/>
                <a:cs typeface="Squada One"/>
                <a:sym typeface="Squada One"/>
              </a:rPr>
              <a:t>Conv2D(ker=3, pad=’same’)</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Activation(LeakyReLU(alpha=0.2))</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Dropout(0.2)</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X3 , nodes: 64 -&gt; 128 -&gt; 256</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Flatten()</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Dense(1)</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Activation(Sigmoid)</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Optimizer(Adam(lr=0.0002, beta_l=0.5))</a:t>
            </a:r>
            <a:endParaRPr>
              <a:solidFill>
                <a:srgbClr val="434343"/>
              </a:solidFill>
              <a:latin typeface="Squada One"/>
              <a:ea typeface="Squada One"/>
              <a:cs typeface="Squada One"/>
              <a:sym typeface="Squada One"/>
            </a:endParaRPr>
          </a:p>
          <a:p>
            <a:pPr indent="0" lvl="0" marL="0" rtl="0" algn="l">
              <a:spcBef>
                <a:spcPts val="0"/>
              </a:spcBef>
              <a:spcAft>
                <a:spcPts val="0"/>
              </a:spcAft>
              <a:buNone/>
            </a:pPr>
            <a:r>
              <a:rPr lang="en">
                <a:solidFill>
                  <a:srgbClr val="434343"/>
                </a:solidFill>
                <a:latin typeface="Squada One"/>
                <a:ea typeface="Squada One"/>
                <a:cs typeface="Squada One"/>
                <a:sym typeface="Squada One"/>
              </a:rPr>
              <a:t>Loss(Binary Cross Entropy)</a:t>
            </a:r>
            <a:endParaRPr>
              <a:solidFill>
                <a:srgbClr val="434343"/>
              </a:solidFill>
              <a:latin typeface="Squada One"/>
              <a:ea typeface="Squada One"/>
              <a:cs typeface="Squada One"/>
              <a:sym typeface="Squada One"/>
            </a:endParaRPr>
          </a:p>
        </p:txBody>
      </p:sp>
      <p:sp>
        <p:nvSpPr>
          <p:cNvPr id="171" name="Google Shape;171;p21"/>
          <p:cNvSpPr txBox="1"/>
          <p:nvPr/>
        </p:nvSpPr>
        <p:spPr>
          <a:xfrm>
            <a:off x="5515050" y="1674475"/>
            <a:ext cx="2952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34343"/>
                </a:solidFill>
                <a:latin typeface="Squada One"/>
                <a:ea typeface="Squada One"/>
                <a:cs typeface="Squada One"/>
                <a:sym typeface="Squada One"/>
              </a:rPr>
              <a:t>Model Performance</a:t>
            </a:r>
            <a:endParaRPr sz="2200">
              <a:solidFill>
                <a:srgbClr val="434343"/>
              </a:solidFill>
              <a:latin typeface="Squada One"/>
              <a:ea typeface="Squada One"/>
              <a:cs typeface="Squada One"/>
              <a:sym typeface="Squada One"/>
            </a:endParaRPr>
          </a:p>
        </p:txBody>
      </p:sp>
      <p:sp>
        <p:nvSpPr>
          <p:cNvPr id="172" name="Google Shape;172;p21"/>
          <p:cNvSpPr txBox="1"/>
          <p:nvPr/>
        </p:nvSpPr>
        <p:spPr>
          <a:xfrm>
            <a:off x="5679275" y="2261000"/>
            <a:ext cx="28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3" name="Google Shape;173;p21"/>
          <p:cNvSpPr txBox="1"/>
          <p:nvPr/>
        </p:nvSpPr>
        <p:spPr>
          <a:xfrm>
            <a:off x="5609675" y="2138900"/>
            <a:ext cx="3032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quada One"/>
                <a:ea typeface="Squada One"/>
                <a:cs typeface="Squada One"/>
                <a:sym typeface="Squada One"/>
              </a:rPr>
              <a:t>By just training on individual classes, there was improvement in the model’s image generation. And the images are clearer in </a:t>
            </a:r>
            <a:r>
              <a:rPr lang="en">
                <a:latin typeface="Squada One"/>
                <a:ea typeface="Squada One"/>
                <a:cs typeface="Squada One"/>
                <a:sym typeface="Squada One"/>
              </a:rPr>
              <a:t>terms</a:t>
            </a:r>
            <a:r>
              <a:rPr lang="en">
                <a:latin typeface="Squada One"/>
                <a:ea typeface="Squada One"/>
                <a:cs typeface="Squada One"/>
                <a:sym typeface="Squada One"/>
              </a:rPr>
              <a:t> of what category they are supposed to be </a:t>
            </a:r>
            <a:endParaRPr>
              <a:latin typeface="Squada One"/>
              <a:ea typeface="Squada One"/>
              <a:cs typeface="Squada One"/>
              <a:sym typeface="Squada One"/>
            </a:endParaRPr>
          </a:p>
          <a:p>
            <a:pPr indent="0" lvl="0" marL="0" rtl="0" algn="l">
              <a:spcBef>
                <a:spcPts val="0"/>
              </a:spcBef>
              <a:spcAft>
                <a:spcPts val="0"/>
              </a:spcAft>
              <a:buNone/>
            </a:pPr>
            <a:r>
              <a:t/>
            </a:r>
            <a:endParaRPr>
              <a:latin typeface="Squada One"/>
              <a:ea typeface="Squada One"/>
              <a:cs typeface="Squada One"/>
              <a:sym typeface="Squada One"/>
            </a:endParaRPr>
          </a:p>
          <a:p>
            <a:pPr indent="0" lvl="0" marL="0" rtl="0" algn="l">
              <a:spcBef>
                <a:spcPts val="0"/>
              </a:spcBef>
              <a:spcAft>
                <a:spcPts val="0"/>
              </a:spcAft>
              <a:buNone/>
            </a:pPr>
            <a:r>
              <a:rPr lang="en">
                <a:latin typeface="Squada One"/>
                <a:ea typeface="Squada One"/>
                <a:cs typeface="Squada One"/>
                <a:sym typeface="Squada One"/>
              </a:rPr>
              <a:t>I have decided to train the individual models all on 270 epochs as most of them seemed done on 270 epochs</a:t>
            </a:r>
            <a:endParaRPr>
              <a:latin typeface="Squada One"/>
              <a:ea typeface="Squada One"/>
              <a:cs typeface="Squada One"/>
              <a:sym typeface="Squada On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